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27"/>
  </p:notesMasterIdLst>
  <p:handoutMasterIdLst>
    <p:handoutMasterId r:id="rId28"/>
  </p:handoutMasterIdLst>
  <p:sldIdLst>
    <p:sldId id="256" r:id="rId3"/>
    <p:sldId id="320" r:id="rId4"/>
    <p:sldId id="319" r:id="rId5"/>
    <p:sldId id="333" r:id="rId6"/>
    <p:sldId id="332" r:id="rId7"/>
    <p:sldId id="331" r:id="rId8"/>
    <p:sldId id="330" r:id="rId9"/>
    <p:sldId id="329" r:id="rId10"/>
    <p:sldId id="334" r:id="rId11"/>
    <p:sldId id="321" r:id="rId12"/>
    <p:sldId id="261" r:id="rId13"/>
    <p:sldId id="264" r:id="rId14"/>
    <p:sldId id="297" r:id="rId15"/>
    <p:sldId id="272" r:id="rId16"/>
    <p:sldId id="335" r:id="rId17"/>
    <p:sldId id="336" r:id="rId18"/>
    <p:sldId id="324" r:id="rId19"/>
    <p:sldId id="295" r:id="rId20"/>
    <p:sldId id="337" r:id="rId21"/>
    <p:sldId id="339" r:id="rId22"/>
    <p:sldId id="340" r:id="rId23"/>
    <p:sldId id="338" r:id="rId24"/>
    <p:sldId id="328" r:id="rId25"/>
    <p:sldId id="341" r:id="rId26"/>
  </p:sldIdLst>
  <p:sldSz cx="9144000" cy="6858000" type="screen4x3"/>
  <p:notesSz cx="7010400" cy="9296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E59B99"/>
    <a:srgbClr val="A3301D"/>
    <a:srgbClr val="0B0167"/>
    <a:srgbClr val="1201AE"/>
    <a:srgbClr val="00417A"/>
    <a:srgbClr val="3A5641"/>
    <a:srgbClr val="00004D"/>
    <a:srgbClr val="0C014B"/>
    <a:srgbClr val="0035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671" autoAdjust="0"/>
  </p:normalViewPr>
  <p:slideViewPr>
    <p:cSldViewPr>
      <p:cViewPr>
        <p:scale>
          <a:sx n="75" d="100"/>
          <a:sy n="75" d="100"/>
        </p:scale>
        <p:origin x="-93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AlAlha\Desktop\Modelling%202014\Morocco_modelling\MNES_Python%20staff\results\Coeffici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603;&#1605;&#1576;&#1610;&#1608;&#1578;&#1585;&#1610;\AppData\LocalLow\Desktop\Courbe%20de%20charges%202010_Moushtakir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AlAlha\Desktop\Modelling%202014\Morocco_modelling\MNES_Python%20staff\results\Coefficien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AlAlha\Desktop\Modelling%202014\Morocco_modelling\MNES_Python%20staff\results\Coefficien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AlAlha\Desktop\Modelling%202014\Morocco_modelling\MNES_Python%20staff\results\Coefficien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AlAlha\Desktop\Zu%20bearbeiten\Publikation\Modelling%202014\Morocco_modelling\MNES_Python%20staff\results\Coeffici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 algn="ctr" rtl="0">
              <a:defRPr lang="en-GB" sz="2000" b="1" i="0" u="sng" strike="noStrike" kern="1200" baseline="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GB" sz="2000" b="0" i="0" u="sng" strike="noStrike" kern="1200" baseline="0" noProof="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Targeted Installed Capacity- 2020</a:t>
            </a:r>
            <a:endParaRPr lang="en-GB" sz="2000" b="0" i="0" u="sng" strike="noStrike" kern="1200" baseline="0" noProof="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c:rich>
      </c:tx>
      <c:layout/>
      <c:spPr>
        <a:noFill/>
      </c:spPr>
    </c:title>
    <c:plotArea>
      <c:layout/>
      <c:pieChart>
        <c:varyColors val="1"/>
        <c:ser>
          <c:idx val="0"/>
          <c:order val="0"/>
          <c:explosion val="25"/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Tabelle1!$A$39:$A$42</c:f>
              <c:strCache>
                <c:ptCount val="4"/>
                <c:pt idx="0">
                  <c:v>Wind</c:v>
                </c:pt>
                <c:pt idx="1">
                  <c:v>Solar</c:v>
                </c:pt>
                <c:pt idx="2">
                  <c:v>Hydro</c:v>
                </c:pt>
                <c:pt idx="3">
                  <c:v>Fossil</c:v>
                </c:pt>
              </c:strCache>
            </c:strRef>
          </c:cat>
          <c:val>
            <c:numRef>
              <c:f>Tabelle1!$C$3:$C$6</c:f>
              <c:numCache>
                <c:formatCode>0.00</c:formatCode>
                <c:ptCount val="4"/>
                <c:pt idx="0">
                  <c:v>0.13793103448275906</c:v>
                </c:pt>
                <c:pt idx="1">
                  <c:v>0.13793103448275906</c:v>
                </c:pt>
                <c:pt idx="2">
                  <c:v>0.13793103448275906</c:v>
                </c:pt>
                <c:pt idx="3">
                  <c:v>0.58620689655172464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 algn="ctr" rtl="0">
              <a:defRPr lang="de-DE" sz="2000" b="1" i="0" u="sng" strike="noStrike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GB" sz="2000" b="0" i="0" u="sng" strike="noStrike" kern="1200" baseline="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Current Installed Capacity- 2012</a:t>
            </a:r>
            <a:endParaRPr lang="de-DE" sz="2000" b="0" i="0" u="sng" strike="noStrike" kern="1200" baseline="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c:rich>
      </c:tx>
      <c:layout/>
      <c:spPr>
        <a:noFill/>
      </c:spPr>
    </c:title>
    <c:plotArea>
      <c:layout/>
      <c:pieChart>
        <c:varyColors val="1"/>
        <c:ser>
          <c:idx val="0"/>
          <c:order val="0"/>
          <c:explosion val="25"/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12019383847510878"/>
                  <c:y val="5.8013302314483414E-2"/>
                </c:manualLayout>
              </c:layout>
              <c:spPr/>
              <c:txPr>
                <a:bodyPr/>
                <a:lstStyle/>
                <a:p>
                  <a:pPr algn="ctr">
                    <a:defRPr lang="de-DE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0.10359171292113112"/>
                  <c:y val="6.5785015509424963E-2"/>
                </c:manualLayout>
              </c:layout>
              <c:spPr/>
              <c:txPr>
                <a:bodyPr/>
                <a:lstStyle/>
                <a:p>
                  <a:pPr algn="ctr">
                    <a:defRPr lang="de-DE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CatName val="1"/>
              <c:showPercent val="1"/>
            </c:dLbl>
            <c:txPr>
              <a:bodyPr/>
              <a:lstStyle/>
              <a:p>
                <a:pPr algn="ctr">
                  <a:defRPr lang="de-DE"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Tabelle1!$B$7:$E$7</c:f>
              <c:strCache>
                <c:ptCount val="4"/>
                <c:pt idx="0">
                  <c:v>Wind</c:v>
                </c:pt>
                <c:pt idx="1">
                  <c:v>Solar</c:v>
                </c:pt>
                <c:pt idx="2">
                  <c:v>Hydro</c:v>
                </c:pt>
                <c:pt idx="3">
                  <c:v>Fossil</c:v>
                </c:pt>
              </c:strCache>
            </c:strRef>
          </c:cat>
          <c:val>
            <c:numRef>
              <c:f>Tabelle1!$B$10:$E$10</c:f>
              <c:numCache>
                <c:formatCode>General</c:formatCode>
                <c:ptCount val="4"/>
                <c:pt idx="0">
                  <c:v>5.0483415142049761</c:v>
                </c:pt>
                <c:pt idx="1">
                  <c:v>0.52060092220734788</c:v>
                </c:pt>
                <c:pt idx="2">
                  <c:v>25.955674550052059</c:v>
                </c:pt>
                <c:pt idx="3">
                  <c:v>68.475383013535378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0"/>
  <c:chart>
    <c:autoTitleDeleted val="1"/>
    <c:plotArea>
      <c:layout/>
      <c:areaChart>
        <c:grouping val="standard"/>
        <c:ser>
          <c:idx val="0"/>
          <c:order val="0"/>
          <c:val>
            <c:numRef>
              <c:f>'Ch-2010'!$E$367:$AB$367</c:f>
              <c:numCache>
                <c:formatCode>0</c:formatCode>
                <c:ptCount val="24"/>
                <c:pt idx="0">
                  <c:v>2863.8246575342778</c:v>
                </c:pt>
                <c:pt idx="1">
                  <c:v>2631.383561643835</c:v>
                </c:pt>
                <c:pt idx="2">
                  <c:v>2503.4684931506531</c:v>
                </c:pt>
                <c:pt idx="3">
                  <c:v>2463.0958904109589</c:v>
                </c:pt>
                <c:pt idx="4">
                  <c:v>2446.4383561643872</c:v>
                </c:pt>
                <c:pt idx="5">
                  <c:v>2438.3671232877009</c:v>
                </c:pt>
                <c:pt idx="6">
                  <c:v>2444.5917808219192</c:v>
                </c:pt>
                <c:pt idx="7">
                  <c:v>2625.495890410959</c:v>
                </c:pt>
                <c:pt idx="8">
                  <c:v>2928.3178082191812</c:v>
                </c:pt>
                <c:pt idx="9">
                  <c:v>3194.887671232877</c:v>
                </c:pt>
                <c:pt idx="10">
                  <c:v>3363.1698630136589</c:v>
                </c:pt>
                <c:pt idx="11">
                  <c:v>3457.7123287671207</c:v>
                </c:pt>
                <c:pt idx="12">
                  <c:v>3421.972602739726</c:v>
                </c:pt>
                <c:pt idx="13">
                  <c:v>3369.2958904109587</c:v>
                </c:pt>
                <c:pt idx="14">
                  <c:v>3336.4575342466183</c:v>
                </c:pt>
                <c:pt idx="15">
                  <c:v>3317.4246575342472</c:v>
                </c:pt>
                <c:pt idx="16">
                  <c:v>3290.5342465753774</c:v>
                </c:pt>
                <c:pt idx="17">
                  <c:v>3372.9013698630142</c:v>
                </c:pt>
                <c:pt idx="18">
                  <c:v>3632.6273972602762</c:v>
                </c:pt>
                <c:pt idx="19">
                  <c:v>3775.1698630136589</c:v>
                </c:pt>
                <c:pt idx="20">
                  <c:v>3856.9698630136672</c:v>
                </c:pt>
                <c:pt idx="21">
                  <c:v>3849.92602739726</c:v>
                </c:pt>
                <c:pt idx="22">
                  <c:v>3593.0082191780807</c:v>
                </c:pt>
                <c:pt idx="23">
                  <c:v>3229.887671232877</c:v>
                </c:pt>
              </c:numCache>
            </c:numRef>
          </c:val>
        </c:ser>
        <c:axId val="51815936"/>
        <c:axId val="51817472"/>
      </c:areaChart>
      <c:catAx>
        <c:axId val="51815936"/>
        <c:scaling>
          <c:orientation val="minMax"/>
        </c:scaling>
        <c:axPos val="b"/>
        <c:numFmt formatCode="#,##0" sourceLinked="0"/>
        <c:majorTickMark val="none"/>
        <c:tickLblPos val="nextTo"/>
        <c:crossAx val="51817472"/>
        <c:crosses val="autoZero"/>
        <c:auto val="1"/>
        <c:lblAlgn val="ctr"/>
        <c:lblOffset val="100"/>
        <c:tickLblSkip val="1"/>
      </c:catAx>
      <c:valAx>
        <c:axId val="51817472"/>
        <c:scaling>
          <c:orientation val="minMax"/>
          <c:min val="2000"/>
        </c:scaling>
        <c:axPos val="l"/>
        <c:numFmt formatCode="0" sourceLinked="1"/>
        <c:majorTickMark val="none"/>
        <c:tickLblPos val="nextTo"/>
        <c:crossAx val="51815936"/>
        <c:crosses val="autoZero"/>
        <c:crossBetween val="midCat"/>
      </c:valAx>
    </c:plotArea>
    <c:plotVisOnly val="1"/>
    <c:dispBlanksAs val="zero"/>
  </c:chart>
  <c:spPr>
    <a:solidFill>
      <a:schemeClr val="bg1"/>
    </a:solidFill>
    <a:ln w="25400" cap="rnd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hart>
    <c:title>
      <c:tx>
        <c:rich>
          <a:bodyPr/>
          <a:lstStyle/>
          <a:p>
            <a:pPr>
              <a:defRPr lang="en-GB" sz="2200" b="1" kern="1200" noProof="0">
                <a:solidFill>
                  <a:srgbClr val="004178"/>
                </a:solidFill>
                <a:latin typeface="+mj-lt"/>
                <a:ea typeface="+mj-ea"/>
                <a:cs typeface="+mj-cs"/>
              </a:defRPr>
            </a:pPr>
            <a:r>
              <a:rPr lang="en-GB" sz="2200" b="1" kern="1200" noProof="0" dirty="0" smtClean="0">
                <a:solidFill>
                  <a:srgbClr val="004178"/>
                </a:solidFill>
                <a:latin typeface="+mj-lt"/>
                <a:ea typeface="+mj-ea"/>
                <a:cs typeface="+mj-cs"/>
              </a:rPr>
              <a:t>Electricity</a:t>
            </a:r>
            <a:r>
              <a:rPr lang="en-GB" sz="2200" b="1" kern="1200" baseline="0" noProof="0" dirty="0" smtClean="0">
                <a:solidFill>
                  <a:srgbClr val="00417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200" b="1" kern="1200" noProof="0" dirty="0" smtClean="0">
                <a:solidFill>
                  <a:srgbClr val="004178"/>
                </a:solidFill>
                <a:latin typeface="+mj-lt"/>
                <a:ea typeface="+mj-ea"/>
                <a:cs typeface="+mj-cs"/>
              </a:rPr>
              <a:t>Mix Scenarios</a:t>
            </a:r>
          </a:p>
          <a:p>
            <a:pPr>
              <a:defRPr lang="en-GB" sz="2200" b="1" kern="1200" noProof="0">
                <a:solidFill>
                  <a:srgbClr val="004178"/>
                </a:solidFill>
                <a:latin typeface="+mj-lt"/>
                <a:ea typeface="+mj-ea"/>
                <a:cs typeface="+mj-cs"/>
              </a:defRPr>
            </a:pPr>
            <a:r>
              <a:rPr lang="en-GB" sz="2200" b="1" kern="1200" noProof="0" dirty="0" smtClean="0">
                <a:solidFill>
                  <a:srgbClr val="004178"/>
                </a:solidFill>
                <a:latin typeface="+mj-lt"/>
                <a:ea typeface="+mj-ea"/>
                <a:cs typeface="+mj-cs"/>
              </a:rPr>
              <a:t>% share</a:t>
            </a:r>
            <a:r>
              <a:rPr lang="en-GB" sz="2200" b="1" kern="1200" baseline="0" noProof="0" dirty="0" smtClean="0">
                <a:solidFill>
                  <a:srgbClr val="004178"/>
                </a:solidFill>
                <a:latin typeface="+mj-lt"/>
                <a:ea typeface="+mj-ea"/>
                <a:cs typeface="+mj-cs"/>
              </a:rPr>
              <a:t> of energy</a:t>
            </a:r>
            <a:endParaRPr lang="en-GB" sz="2200" b="1" kern="1200" noProof="0" dirty="0">
              <a:solidFill>
                <a:srgbClr val="004178"/>
              </a:solidFill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29915374624563684"/>
          <c:y val="1.9381795707077727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Tabelle1!$A$39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1"/>
              <c:spPr/>
              <c:txPr>
                <a:bodyPr/>
                <a:lstStyle/>
                <a:p>
                  <a:pPr algn="ctr">
                    <a:defRPr lang="de-DE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Tabelle1!$B$38:$D$38</c:f>
              <c:strCache>
                <c:ptCount val="3"/>
                <c:pt idx="0">
                  <c:v>Scenario 1</c:v>
                </c:pt>
                <c:pt idx="1">
                  <c:v>Scenario 2</c:v>
                </c:pt>
                <c:pt idx="2">
                  <c:v>Scenario 3</c:v>
                </c:pt>
              </c:strCache>
            </c:strRef>
          </c:cat>
          <c:val>
            <c:numRef>
              <c:f>Tabelle1!$B$39:$D$39</c:f>
              <c:numCache>
                <c:formatCode>0.0%</c:formatCode>
                <c:ptCount val="3"/>
                <c:pt idx="0">
                  <c:v>6.1000000000000013E-2</c:v>
                </c:pt>
                <c:pt idx="1">
                  <c:v>9.2000000000000026E-2</c:v>
                </c:pt>
                <c:pt idx="2" formatCode="0%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Tabelle1!$A$40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 algn="ctr">
                  <a:defRPr lang="de-D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Tabelle1!$B$38:$D$38</c:f>
              <c:strCache>
                <c:ptCount val="3"/>
                <c:pt idx="0">
                  <c:v>Scenario 1</c:v>
                </c:pt>
                <c:pt idx="1">
                  <c:v>Scenario 2</c:v>
                </c:pt>
                <c:pt idx="2">
                  <c:v>Scenario 3</c:v>
                </c:pt>
              </c:strCache>
            </c:strRef>
          </c:cat>
          <c:val>
            <c:numRef>
              <c:f>Tabelle1!$B$40:$D$40</c:f>
              <c:numCache>
                <c:formatCode>0.0%</c:formatCode>
                <c:ptCount val="3"/>
                <c:pt idx="0">
                  <c:v>5.9000000000000129E-2</c:v>
                </c:pt>
                <c:pt idx="1">
                  <c:v>5.8000000000000003E-2</c:v>
                </c:pt>
                <c:pt idx="2" formatCode="0%">
                  <c:v>0.58000000000000007</c:v>
                </c:pt>
              </c:numCache>
            </c:numRef>
          </c:val>
        </c:ser>
        <c:ser>
          <c:idx val="2"/>
          <c:order val="2"/>
          <c:tx>
            <c:strRef>
              <c:f>Tabelle1!$A$41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8.0%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5.0%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de-D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Tabelle1!$B$38:$D$38</c:f>
              <c:strCache>
                <c:ptCount val="3"/>
                <c:pt idx="0">
                  <c:v>Scenario 1</c:v>
                </c:pt>
                <c:pt idx="1">
                  <c:v>Scenario 2</c:v>
                </c:pt>
                <c:pt idx="2">
                  <c:v>Scenario 3</c:v>
                </c:pt>
              </c:strCache>
            </c:strRef>
          </c:cat>
          <c:val>
            <c:numRef>
              <c:f>Tabelle1!$B$41:$D$41</c:f>
              <c:numCache>
                <c:formatCode>0%</c:formatCode>
                <c:ptCount val="3"/>
                <c:pt idx="0">
                  <c:v>8.0000000000000043E-2</c:v>
                </c:pt>
                <c:pt idx="1">
                  <c:v>0.05</c:v>
                </c:pt>
                <c:pt idx="2">
                  <c:v>8.0000000000000043E-2</c:v>
                </c:pt>
              </c:numCache>
            </c:numRef>
          </c:val>
        </c:ser>
        <c:ser>
          <c:idx val="3"/>
          <c:order val="3"/>
          <c:tx>
            <c:strRef>
              <c:f>Tabelle1!$A$42</c:f>
              <c:strCache>
                <c:ptCount val="1"/>
                <c:pt idx="0">
                  <c:v>Fossil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</c:spPr>
          <c:dLbls>
            <c:dLbl>
              <c:idx val="2"/>
              <c:delete val="1"/>
            </c:dLbl>
            <c:txPr>
              <a:bodyPr/>
              <a:lstStyle/>
              <a:p>
                <a:pPr algn="ctr">
                  <a:defRPr lang="de-DE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Tabelle1!$B$38:$D$38</c:f>
              <c:strCache>
                <c:ptCount val="3"/>
                <c:pt idx="0">
                  <c:v>Scenario 1</c:v>
                </c:pt>
                <c:pt idx="1">
                  <c:v>Scenario 2</c:v>
                </c:pt>
                <c:pt idx="2">
                  <c:v>Scenario 3</c:v>
                </c:pt>
              </c:strCache>
            </c:strRef>
          </c:cat>
          <c:val>
            <c:numRef>
              <c:f>Tabelle1!$B$42:$D$42</c:f>
              <c:numCache>
                <c:formatCode>0%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95"/>
        <c:overlap val="100"/>
        <c:axId val="51718400"/>
        <c:axId val="51732480"/>
      </c:barChart>
      <c:catAx>
        <c:axId val="51718400"/>
        <c:scaling>
          <c:orientation val="minMax"/>
        </c:scaling>
        <c:axPos val="b"/>
        <c:maj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</c:spPr>
        <c:txPr>
          <a:bodyPr/>
          <a:lstStyle/>
          <a:p>
            <a:pPr>
              <a:defRPr lang="de-DE" sz="1600" b="1" kern="1200">
                <a:solidFill>
                  <a:srgbClr val="004178"/>
                </a:solidFill>
                <a:latin typeface="+mj-lt"/>
                <a:ea typeface="+mj-ea"/>
                <a:cs typeface="+mj-cs"/>
              </a:defRPr>
            </a:pPr>
            <a:endParaRPr lang="en-US"/>
          </a:p>
        </c:txPr>
        <c:crossAx val="51732480"/>
        <c:crosses val="autoZero"/>
        <c:auto val="1"/>
        <c:lblAlgn val="ctr"/>
        <c:lblOffset val="100"/>
      </c:catAx>
      <c:valAx>
        <c:axId val="51732480"/>
        <c:scaling>
          <c:orientation val="minMax"/>
          <c:max val="1.2"/>
        </c:scaling>
        <c:delete val="1"/>
        <c:axPos val="l"/>
        <c:numFmt formatCode="0%" sourceLinked="0"/>
        <c:majorTickMark val="none"/>
        <c:tickLblPos val="none"/>
        <c:crossAx val="51718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780393430202713"/>
          <c:y val="0.23301913693890478"/>
          <c:w val="0.49408285304543198"/>
          <c:h val="7.7200196060652648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u="none" strike="noStrike" kern="1200" baseline="0">
                <a:solidFill>
                  <a:srgbClr val="004178"/>
                </a:solidFill>
                <a:latin typeface="+mn-lt"/>
                <a:ea typeface="+mn-ea"/>
                <a:cs typeface="+mn-cs"/>
              </a:defRPr>
            </a:pPr>
            <a:r>
              <a:rPr lang="de-DE" sz="1800" b="1" i="0" baseline="0" dirty="0" smtClean="0">
                <a:effectLst/>
              </a:rPr>
              <a:t>(Scenario 2)</a:t>
            </a:r>
            <a:endParaRPr lang="de-DE" sz="20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u="none" strike="noStrike" kern="1200" baseline="0">
                <a:solidFill>
                  <a:srgbClr val="004178"/>
                </a:solidFill>
                <a:latin typeface="+mn-lt"/>
                <a:ea typeface="+mn-ea"/>
                <a:cs typeface="+mn-cs"/>
              </a:defRPr>
            </a:pPr>
            <a:r>
              <a: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Optimal</a:t>
            </a:r>
            <a:r>
              <a:rPr lang="de-DE" sz="14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mix </a:t>
            </a:r>
            <a:r>
              <a:rPr lang="en-GB" sz="1400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4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fossil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u="none" strike="noStrike" kern="1200" baseline="0">
                <a:solidFill>
                  <a:srgbClr val="004178"/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 dirty="0" smtClean="0">
                <a:effectLst/>
              </a:rPr>
              <a:t>% of installed capacity</a:t>
            </a:r>
            <a:endParaRPr lang="de-DE" sz="1400" kern="1200" baseline="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056342957130359"/>
          <c:y val="0"/>
        </c:manualLayout>
      </c:layout>
    </c:title>
    <c:plotArea>
      <c:layout>
        <c:manualLayout>
          <c:layoutTarget val="inner"/>
          <c:xMode val="edge"/>
          <c:yMode val="edge"/>
          <c:x val="0.25575173295645726"/>
          <c:y val="0.41224718233750191"/>
          <c:w val="0.4799495255400768"/>
          <c:h val="0.55053033811949981"/>
        </c:manualLayout>
      </c:layout>
      <c:pieChart>
        <c:varyColors val="1"/>
        <c:ser>
          <c:idx val="0"/>
          <c:order val="0"/>
          <c:explosion val="25"/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2.5917697787776566E-2"/>
                  <c:y val="7.800988111780149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2.7185544114678006E-3"/>
                  <c:y val="-8.234329164736746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1.7489736859815679E-2"/>
                  <c:y val="-2.73039215686274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0.18463973253343349"/>
                  <c:y val="-6.432762081210446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Tabelle1!$A$12:$A$15</c:f>
              <c:strCache>
                <c:ptCount val="4"/>
                <c:pt idx="0">
                  <c:v>Wind</c:v>
                </c:pt>
                <c:pt idx="1">
                  <c:v>Solar</c:v>
                </c:pt>
                <c:pt idx="2">
                  <c:v>Hydro</c:v>
                </c:pt>
                <c:pt idx="3">
                  <c:v>Fossil</c:v>
                </c:pt>
              </c:strCache>
            </c:strRef>
          </c:cat>
          <c:val>
            <c:numRef>
              <c:f>Tabelle1!$E$12:$E$15</c:f>
              <c:numCache>
                <c:formatCode>0.00</c:formatCode>
                <c:ptCount val="4"/>
                <c:pt idx="0">
                  <c:v>3.0006523157208025</c:v>
                </c:pt>
                <c:pt idx="1">
                  <c:v>1.9863013698630181</c:v>
                </c:pt>
                <c:pt idx="2">
                  <c:v>1.2453300124532998</c:v>
                </c:pt>
                <c:pt idx="3">
                  <c:v>8.5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u="none" strike="noStrike" kern="1200" baseline="0">
                <a:solidFill>
                  <a:srgbClr val="004178"/>
                </a:solidFill>
                <a:latin typeface="+mn-lt"/>
                <a:ea typeface="+mn-ea"/>
                <a:cs typeface="+mn-cs"/>
              </a:defRPr>
            </a:pPr>
            <a:r>
              <a:rPr lang="de-DE" sz="1800" b="1" i="0" baseline="0" dirty="0" smtClean="0">
                <a:effectLst/>
              </a:rPr>
              <a:t>(Scenario 1)</a:t>
            </a:r>
            <a:endParaRPr lang="de-DE" sz="20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u="none" strike="noStrike" kern="1200" baseline="0">
                <a:solidFill>
                  <a:srgbClr val="004178"/>
                </a:solidFill>
                <a:latin typeface="+mn-lt"/>
                <a:ea typeface="+mn-ea"/>
                <a:cs typeface="+mn-cs"/>
              </a:defRPr>
            </a:pPr>
            <a:r>
              <a:rPr lang="en-GB" sz="14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Moroccan Strategy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u="none" strike="noStrike" kern="1200" baseline="0">
                <a:solidFill>
                  <a:srgbClr val="004178"/>
                </a:solidFill>
                <a:latin typeface="+mn-lt"/>
                <a:ea typeface="+mn-ea"/>
                <a:cs typeface="+mn-cs"/>
              </a:defRPr>
            </a:pPr>
            <a:r>
              <a:rPr lang="en-GB" sz="140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% of installed capacity</a:t>
            </a:r>
            <a:endParaRPr lang="de-DE" sz="14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6566574448464211"/>
          <c:y val="0"/>
        </c:manualLayout>
      </c:layout>
    </c:title>
    <c:plotArea>
      <c:layout>
        <c:manualLayout>
          <c:layoutTarget val="inner"/>
          <c:xMode val="edge"/>
          <c:yMode val="edge"/>
          <c:x val="0.21552209690004964"/>
          <c:y val="0.41224718233750191"/>
          <c:w val="0.50589274313683752"/>
          <c:h val="0.55053033811949981"/>
        </c:manualLayout>
      </c:layout>
      <c:pieChart>
        <c:varyColors val="1"/>
        <c:ser>
          <c:idx val="0"/>
          <c:order val="0"/>
          <c:explosion val="25"/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4.619848194651352E-2"/>
                  <c:y val="7.976609541454388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-3.5449564937156792E-3"/>
                  <c:y val="-4.798093253049252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0.17821499195655918"/>
                  <c:y val="-7.268334105295666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Tabelle1!$A$39:$A$42</c:f>
              <c:strCache>
                <c:ptCount val="4"/>
                <c:pt idx="0">
                  <c:v>Wind</c:v>
                </c:pt>
                <c:pt idx="1">
                  <c:v>Solar</c:v>
                </c:pt>
                <c:pt idx="2">
                  <c:v>Hydro</c:v>
                </c:pt>
                <c:pt idx="3">
                  <c:v>Fossil</c:v>
                </c:pt>
              </c:strCache>
            </c:strRef>
          </c:cat>
          <c:val>
            <c:numRef>
              <c:f>Tabelle1!$C$3:$C$6</c:f>
              <c:numCache>
                <c:formatCode>0.00</c:formatCode>
                <c:ptCount val="4"/>
                <c:pt idx="0">
                  <c:v>0.13793103448275906</c:v>
                </c:pt>
                <c:pt idx="1">
                  <c:v>0.13793103448275906</c:v>
                </c:pt>
                <c:pt idx="2">
                  <c:v>0.13793103448275906</c:v>
                </c:pt>
                <c:pt idx="3">
                  <c:v>0.58620689655172409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u="none" strike="noStrike" kern="1200" baseline="0" dirty="0">
                <a:solidFill>
                  <a:srgbClr val="004178"/>
                </a:solidFill>
                <a:latin typeface="+mn-lt"/>
                <a:ea typeface="+mn-ea"/>
                <a:cs typeface="+mn-cs"/>
              </a:defRPr>
            </a:pPr>
            <a:r>
              <a:rPr lang="de-DE" sz="1800" b="1" i="0" baseline="0" dirty="0" smtClean="0">
                <a:effectLst/>
              </a:rPr>
              <a:t>(Scenario 3)</a:t>
            </a:r>
            <a:endParaRPr lang="de-DE" sz="20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u="none" strike="noStrike" kern="1200" baseline="0" dirty="0">
                <a:solidFill>
                  <a:srgbClr val="004178"/>
                </a:solidFill>
                <a:latin typeface="+mn-lt"/>
                <a:ea typeface="+mn-ea"/>
                <a:cs typeface="+mn-cs"/>
              </a:defRPr>
            </a:pPr>
            <a:r>
              <a:rPr lang="de-DE" sz="1400" b="1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100% </a:t>
            </a:r>
            <a:r>
              <a:rPr lang="en-GB" sz="1400" b="1" i="0" u="none" strike="noStrike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Renewables</a:t>
            </a:r>
            <a:r>
              <a:rPr lang="de-DE" sz="1400" b="1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optimal mix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u="none" strike="noStrike" kern="1200" baseline="0" dirty="0">
                <a:solidFill>
                  <a:srgbClr val="004178"/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 dirty="0" smtClean="0">
                <a:effectLst/>
              </a:rPr>
              <a:t>% of installed capacity</a:t>
            </a:r>
            <a:endParaRPr lang="de-DE" sz="1400" b="1" i="0" u="none" strike="noStrike" kern="1200" baseline="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3284908136482951"/>
          <c:y val="0"/>
        </c:manualLayout>
      </c:layout>
    </c:title>
    <c:plotArea>
      <c:layout>
        <c:manualLayout>
          <c:layoutTarget val="inner"/>
          <c:xMode val="edge"/>
          <c:yMode val="edge"/>
          <c:x val="0.28051181102362227"/>
          <c:y val="0.41235448510112727"/>
          <c:w val="0.46397670603674562"/>
          <c:h val="0.54585494827852443"/>
        </c:manualLayout>
      </c:layout>
      <c:pieChart>
        <c:varyColors val="1"/>
        <c:ser>
          <c:idx val="0"/>
          <c:order val="0"/>
          <c:explosion val="25"/>
          <c:dPt>
            <c:idx val="1"/>
            <c:spPr>
              <a:solidFill>
                <a:schemeClr val="accent3"/>
              </a:solidFill>
            </c:spPr>
          </c:dPt>
          <c:dPt>
            <c:idx val="2"/>
            <c:explosion val="2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6895013123359617E-2"/>
                  <c:y val="-2.1111625752663243E-2"/>
                </c:manualLayout>
              </c:layout>
              <c:spPr/>
              <c:txPr>
                <a:bodyPr/>
                <a:lstStyle/>
                <a:p>
                  <a:pPr algn="ctr" rtl="0">
                    <a:defRPr lang="de-DE"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15332644356955391"/>
                  <c:y val="-0.14372780608306321"/>
                </c:manualLayout>
              </c:layout>
              <c:spPr/>
              <c:txPr>
                <a:bodyPr/>
                <a:lstStyle/>
                <a:p>
                  <a:pPr algn="ctr" rtl="0">
                    <a:defRPr lang="de-DE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7.8285761154855638E-2"/>
                  <c:y val="9.2378029952138313E-2"/>
                </c:manualLayout>
              </c:layout>
              <c:spPr/>
              <c:txPr>
                <a:bodyPr/>
                <a:lstStyle/>
                <a:p>
                  <a:pPr algn="ctr" rtl="0">
                    <a:defRPr lang="de-DE"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CatName val="1"/>
              <c:showPercent val="1"/>
            </c:dLbl>
            <c:txPr>
              <a:bodyPr/>
              <a:lstStyle/>
              <a:p>
                <a:pPr algn="ctr" rtl="0">
                  <a:defRPr lang="de-DE" sz="1400" b="1" i="0" u="none" strike="noStrike" kern="1200" baseline="0">
                    <a:solidFill>
                      <a:srgbClr val="43484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Tabelle1!$A$22:$A$24</c:f>
              <c:strCache>
                <c:ptCount val="3"/>
                <c:pt idx="0">
                  <c:v>Wind</c:v>
                </c:pt>
                <c:pt idx="1">
                  <c:v>Solar</c:v>
                </c:pt>
                <c:pt idx="2">
                  <c:v>Hydro</c:v>
                </c:pt>
              </c:strCache>
            </c:strRef>
          </c:cat>
          <c:val>
            <c:numRef>
              <c:f>Tabelle1!$F$22:$F$24</c:f>
              <c:numCache>
                <c:formatCode>0.00</c:formatCode>
                <c:ptCount val="3"/>
                <c:pt idx="0">
                  <c:v>0.33660336603366064</c:v>
                </c:pt>
                <c:pt idx="1">
                  <c:v>0.60291602916029152</c:v>
                </c:pt>
                <c:pt idx="2">
                  <c:v>6.0480604806048138E-2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F1562-7A6B-4382-B802-6B50031B9F9D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8318A58B-BACA-486E-B020-4F3497F7A6A6}">
      <dgm:prSet phldrT="[Text]"/>
      <dgm:spPr/>
      <dgm:t>
        <a:bodyPr/>
        <a:lstStyle/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collection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C27704-0EC1-4BCA-BEFE-C0C962117445}" type="parTrans" cxnId="{569ED8B6-6E0B-4641-845F-6C6354062F47}">
      <dgm:prSet/>
      <dgm:spPr/>
      <dgm:t>
        <a:bodyPr/>
        <a:lstStyle/>
        <a:p>
          <a:endParaRPr lang="en-GB"/>
        </a:p>
      </dgm:t>
    </dgm:pt>
    <dgm:pt modelId="{E6B2EF2F-E9DB-4437-9657-D3DCB2413E63}" type="sibTrans" cxnId="{569ED8B6-6E0B-4641-845F-6C6354062F47}">
      <dgm:prSet/>
      <dgm:spPr/>
      <dgm:t>
        <a:bodyPr/>
        <a:lstStyle/>
        <a:p>
          <a:endParaRPr lang="en-GB"/>
        </a:p>
      </dgm:t>
    </dgm:pt>
    <dgm:pt modelId="{6EFFC06E-9FBE-4E17-A23E-DA0AB3B2A7BA}">
      <dgm:prSet phldrT="[Text]" custT="1"/>
      <dgm:spPr/>
      <dgm:t>
        <a:bodyPr/>
        <a:lstStyle/>
        <a:p>
          <a:r>
            <a:rPr lang="en-GB" sz="1800" dirty="0" smtClean="0"/>
            <a:t>Meteorological Data</a:t>
          </a:r>
        </a:p>
      </dgm:t>
    </dgm:pt>
    <dgm:pt modelId="{101EF3B0-8830-4A7E-AB89-8B73A91D9D23}" type="parTrans" cxnId="{B17F4F10-10E6-49AF-8A49-2DE5E3339F12}">
      <dgm:prSet/>
      <dgm:spPr/>
      <dgm:t>
        <a:bodyPr/>
        <a:lstStyle/>
        <a:p>
          <a:endParaRPr lang="en-GB"/>
        </a:p>
      </dgm:t>
    </dgm:pt>
    <dgm:pt modelId="{40F316FF-67D8-40E2-8075-134C7A182252}" type="sibTrans" cxnId="{B17F4F10-10E6-49AF-8A49-2DE5E3339F12}">
      <dgm:prSet/>
      <dgm:spPr/>
      <dgm:t>
        <a:bodyPr/>
        <a:lstStyle/>
        <a:p>
          <a:endParaRPr lang="en-GB"/>
        </a:p>
      </dgm:t>
    </dgm:pt>
    <dgm:pt modelId="{97AAE517-8146-4848-B37B-515A87E0F3F6}">
      <dgm:prSet phldrT="[Text]" custT="1"/>
      <dgm:spPr/>
      <dgm:t>
        <a:bodyPr/>
        <a:lstStyle/>
        <a:p>
          <a:r>
            <a:rPr lang="en-GB" sz="1800" dirty="0" smtClean="0"/>
            <a:t>Load curve Data</a:t>
          </a:r>
        </a:p>
      </dgm:t>
    </dgm:pt>
    <dgm:pt modelId="{101CB7C1-D8B7-4886-BDEE-1CD149A6E78A}" type="parTrans" cxnId="{66622D12-BC19-4643-8089-2FB66BFD94CA}">
      <dgm:prSet/>
      <dgm:spPr/>
      <dgm:t>
        <a:bodyPr/>
        <a:lstStyle/>
        <a:p>
          <a:endParaRPr lang="en-GB"/>
        </a:p>
      </dgm:t>
    </dgm:pt>
    <dgm:pt modelId="{33FB057A-A849-469B-8D15-CB7FDC1FD30D}" type="sibTrans" cxnId="{66622D12-BC19-4643-8089-2FB66BFD94CA}">
      <dgm:prSet/>
      <dgm:spPr/>
      <dgm:t>
        <a:bodyPr/>
        <a:lstStyle/>
        <a:p>
          <a:endParaRPr lang="en-GB"/>
        </a:p>
      </dgm:t>
    </dgm:pt>
    <dgm:pt modelId="{0E68C392-D3E0-428C-A7AC-F292C1F98AAC}">
      <dgm:prSet phldrT="[Text]" custT="1"/>
      <dgm:spPr/>
      <dgm:t>
        <a:bodyPr/>
        <a:lstStyle/>
        <a:p>
          <a:r>
            <a:rPr lang="en-GB" sz="1800" dirty="0" smtClean="0"/>
            <a:t>Discussion of results</a:t>
          </a:r>
          <a:endParaRPr lang="en-GB" sz="1800" dirty="0"/>
        </a:p>
      </dgm:t>
    </dgm:pt>
    <dgm:pt modelId="{E7D1F0CF-068D-4688-BC97-112250026EFC}" type="sibTrans" cxnId="{46BF1C01-B842-4718-BC64-C23D40DA7A75}">
      <dgm:prSet/>
      <dgm:spPr/>
      <dgm:t>
        <a:bodyPr/>
        <a:lstStyle/>
        <a:p>
          <a:endParaRPr lang="en-GB"/>
        </a:p>
      </dgm:t>
    </dgm:pt>
    <dgm:pt modelId="{C619F12B-314B-46A5-9FD9-F5120DC826C6}" type="parTrans" cxnId="{46BF1C01-B842-4718-BC64-C23D40DA7A75}">
      <dgm:prSet/>
      <dgm:spPr/>
      <dgm:t>
        <a:bodyPr/>
        <a:lstStyle/>
        <a:p>
          <a:endParaRPr lang="en-GB"/>
        </a:p>
      </dgm:t>
    </dgm:pt>
    <dgm:pt modelId="{E93FB863-EA5E-462E-B23C-C88A0E8FAE2C}">
      <dgm:prSet phldrT="[Text]" custT="1"/>
      <dgm:spPr/>
      <dgm:t>
        <a:bodyPr/>
        <a:lstStyle/>
        <a:p>
          <a:r>
            <a:rPr lang="en-GB" sz="1800" dirty="0" smtClean="0"/>
            <a:t>Modelling of 3 scenarios</a:t>
          </a:r>
          <a:endParaRPr lang="en-GB" sz="1800" dirty="0"/>
        </a:p>
      </dgm:t>
    </dgm:pt>
    <dgm:pt modelId="{3C7B727D-9849-49F6-AD0B-1024A0A32000}" type="sibTrans" cxnId="{4A91E293-10D4-4B87-8A99-806F690A06D4}">
      <dgm:prSet/>
      <dgm:spPr/>
      <dgm:t>
        <a:bodyPr/>
        <a:lstStyle/>
        <a:p>
          <a:endParaRPr lang="en-GB"/>
        </a:p>
      </dgm:t>
    </dgm:pt>
    <dgm:pt modelId="{5EDEA0E4-E9FC-4CBF-A075-05ABCD1DE2BB}" type="parTrans" cxnId="{4A91E293-10D4-4B87-8A99-806F690A06D4}">
      <dgm:prSet/>
      <dgm:spPr/>
      <dgm:t>
        <a:bodyPr/>
        <a:lstStyle/>
        <a:p>
          <a:endParaRPr lang="en-GB"/>
        </a:p>
      </dgm:t>
    </dgm:pt>
    <dgm:pt modelId="{F4CECBBF-6A8D-4300-926B-9E2D9C9BA0CD}">
      <dgm:prSet phldrT="[Text]"/>
      <dgm:spPr/>
      <dgm:t>
        <a:bodyPr/>
        <a:lstStyle/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Analytical Approach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C8626B-5714-4478-ABEF-37564E803049}" type="sibTrans" cxnId="{9E497CE8-0A52-4FE2-8C2B-2C780740924A}">
      <dgm:prSet/>
      <dgm:spPr/>
      <dgm:t>
        <a:bodyPr/>
        <a:lstStyle/>
        <a:p>
          <a:endParaRPr lang="en-GB"/>
        </a:p>
      </dgm:t>
    </dgm:pt>
    <dgm:pt modelId="{87081729-8D3B-459C-86B6-D4FDC2BC6DF3}" type="parTrans" cxnId="{9E497CE8-0A52-4FE2-8C2B-2C780740924A}">
      <dgm:prSet/>
      <dgm:spPr/>
      <dgm:t>
        <a:bodyPr/>
        <a:lstStyle/>
        <a:p>
          <a:endParaRPr lang="en-GB"/>
        </a:p>
      </dgm:t>
    </dgm:pt>
    <dgm:pt modelId="{C18EF7F3-ABEE-46F3-9CFD-5569F14E09D9}">
      <dgm:prSet phldrT="[Text]" custT="1"/>
      <dgm:spPr/>
      <dgm:t>
        <a:bodyPr/>
        <a:lstStyle/>
        <a:p>
          <a:r>
            <a:rPr lang="en-GB" sz="1800" dirty="0" smtClean="0"/>
            <a:t>Wind electricity output</a:t>
          </a:r>
          <a:endParaRPr lang="en-GB" sz="1800" dirty="0"/>
        </a:p>
      </dgm:t>
    </dgm:pt>
    <dgm:pt modelId="{0A16B076-9344-4A61-AD01-CF29FD538D94}" type="sibTrans" cxnId="{6897CD4A-1D36-4E06-9BA4-4C49AFAABCA2}">
      <dgm:prSet/>
      <dgm:spPr/>
      <dgm:t>
        <a:bodyPr/>
        <a:lstStyle/>
        <a:p>
          <a:endParaRPr lang="en-GB"/>
        </a:p>
      </dgm:t>
    </dgm:pt>
    <dgm:pt modelId="{7862B4B2-97C6-4354-8037-E5914DD83ABC}" type="parTrans" cxnId="{6897CD4A-1D36-4E06-9BA4-4C49AFAABCA2}">
      <dgm:prSet/>
      <dgm:spPr/>
      <dgm:t>
        <a:bodyPr/>
        <a:lstStyle/>
        <a:p>
          <a:endParaRPr lang="en-GB"/>
        </a:p>
      </dgm:t>
    </dgm:pt>
    <dgm:pt modelId="{B4F81A23-691A-4309-ADD0-0FB8BCA9D61D}">
      <dgm:prSet phldrT="[Text]" custT="1"/>
      <dgm:spPr/>
      <dgm:t>
        <a:bodyPr/>
        <a:lstStyle/>
        <a:p>
          <a:r>
            <a:rPr lang="en-GB" sz="1800" dirty="0" smtClean="0"/>
            <a:t>Solar electricity output</a:t>
          </a:r>
        </a:p>
      </dgm:t>
    </dgm:pt>
    <dgm:pt modelId="{5E1A71FA-DDC2-46A5-B987-F1210DE6AD09}" type="sibTrans" cxnId="{D00920DB-5609-4CF9-BDED-91274BDD37D9}">
      <dgm:prSet/>
      <dgm:spPr/>
      <dgm:t>
        <a:bodyPr/>
        <a:lstStyle/>
        <a:p>
          <a:endParaRPr lang="en-GB"/>
        </a:p>
      </dgm:t>
    </dgm:pt>
    <dgm:pt modelId="{091D6ED9-8269-448A-BB1B-F84E4E0FFD40}" type="parTrans" cxnId="{D00920DB-5609-4CF9-BDED-91274BDD37D9}">
      <dgm:prSet/>
      <dgm:spPr/>
      <dgm:t>
        <a:bodyPr/>
        <a:lstStyle/>
        <a:p>
          <a:endParaRPr lang="en-GB"/>
        </a:p>
      </dgm:t>
    </dgm:pt>
    <dgm:pt modelId="{D7126FB0-4E65-4D1B-B8EE-476FAE766D78}">
      <dgm:prSet phldrT="[Text]" custT="1"/>
      <dgm:spPr/>
      <dgm:t>
        <a:bodyPr/>
        <a:lstStyle/>
        <a:p>
          <a:r>
            <a:rPr lang="en-GB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Electricity power output </a:t>
          </a:r>
          <a:endParaRPr lang="en-GB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C4F54B-375F-453C-AA93-2BB3EE982972}" type="sibTrans" cxnId="{908738B3-C390-4A3F-91AB-41FBB257221D}">
      <dgm:prSet/>
      <dgm:spPr/>
      <dgm:t>
        <a:bodyPr/>
        <a:lstStyle/>
        <a:p>
          <a:endParaRPr lang="en-GB"/>
        </a:p>
      </dgm:t>
    </dgm:pt>
    <dgm:pt modelId="{376B64CA-F007-4275-9A50-B33E192B7033}" type="parTrans" cxnId="{908738B3-C390-4A3F-91AB-41FBB257221D}">
      <dgm:prSet/>
      <dgm:spPr/>
      <dgm:t>
        <a:bodyPr/>
        <a:lstStyle/>
        <a:p>
          <a:endParaRPr lang="en-GB"/>
        </a:p>
      </dgm:t>
    </dgm:pt>
    <dgm:pt modelId="{7F872278-6ADD-4ACF-B8CE-6EBA247B70BB}" type="pres">
      <dgm:prSet presAssocID="{5D5F1562-7A6B-4382-B802-6B50031B9F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366F1C-CC62-4442-BFBE-4839821BEBEF}" type="pres">
      <dgm:prSet presAssocID="{F4CECBBF-6A8D-4300-926B-9E2D9C9BA0CD}" presName="boxAndChildren" presStyleCnt="0"/>
      <dgm:spPr/>
    </dgm:pt>
    <dgm:pt modelId="{FDC916B5-B793-4E81-ACC7-19B89CA08AEF}" type="pres">
      <dgm:prSet presAssocID="{F4CECBBF-6A8D-4300-926B-9E2D9C9BA0CD}" presName="parentTextBox" presStyleLbl="node1" presStyleIdx="0" presStyleCnt="3"/>
      <dgm:spPr/>
      <dgm:t>
        <a:bodyPr/>
        <a:lstStyle/>
        <a:p>
          <a:endParaRPr lang="en-GB"/>
        </a:p>
      </dgm:t>
    </dgm:pt>
    <dgm:pt modelId="{63616DA0-A261-4E63-85C6-BED2572E6641}" type="pres">
      <dgm:prSet presAssocID="{F4CECBBF-6A8D-4300-926B-9E2D9C9BA0CD}" presName="entireBox" presStyleLbl="node1" presStyleIdx="0" presStyleCnt="3" custLinFactNeighborY="1295"/>
      <dgm:spPr/>
      <dgm:t>
        <a:bodyPr/>
        <a:lstStyle/>
        <a:p>
          <a:endParaRPr lang="en-GB"/>
        </a:p>
      </dgm:t>
    </dgm:pt>
    <dgm:pt modelId="{808B898A-2B1E-40BD-80E4-87E118514BE5}" type="pres">
      <dgm:prSet presAssocID="{F4CECBBF-6A8D-4300-926B-9E2D9C9BA0CD}" presName="descendantBox" presStyleCnt="0"/>
      <dgm:spPr/>
    </dgm:pt>
    <dgm:pt modelId="{2E68DD68-3CBE-4D43-984C-78A7A233519D}" type="pres">
      <dgm:prSet presAssocID="{E93FB863-EA5E-462E-B23C-C88A0E8FAE2C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83E46D-B69B-42FA-AE70-7081A7088E11}" type="pres">
      <dgm:prSet presAssocID="{0E68C392-D3E0-428C-A7AC-F292C1F98AA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02EED8-D145-402B-A200-A6D68722602D}" type="pres">
      <dgm:prSet presAssocID="{0DC4F54B-375F-453C-AA93-2BB3EE982972}" presName="sp" presStyleCnt="0"/>
      <dgm:spPr/>
    </dgm:pt>
    <dgm:pt modelId="{ABA5FD68-9FCD-48CF-8C86-60AE9A766F6A}" type="pres">
      <dgm:prSet presAssocID="{D7126FB0-4E65-4D1B-B8EE-476FAE766D78}" presName="arrowAndChildren" presStyleCnt="0"/>
      <dgm:spPr/>
    </dgm:pt>
    <dgm:pt modelId="{78C4BCB0-14E4-47E4-8080-85FF948ED85C}" type="pres">
      <dgm:prSet presAssocID="{D7126FB0-4E65-4D1B-B8EE-476FAE766D78}" presName="parentTextArrow" presStyleLbl="node1" presStyleIdx="0" presStyleCnt="3"/>
      <dgm:spPr/>
      <dgm:t>
        <a:bodyPr/>
        <a:lstStyle/>
        <a:p>
          <a:endParaRPr lang="en-GB"/>
        </a:p>
      </dgm:t>
    </dgm:pt>
    <dgm:pt modelId="{FFF95E23-C66F-4805-900A-4F12D35D9E2F}" type="pres">
      <dgm:prSet presAssocID="{D7126FB0-4E65-4D1B-B8EE-476FAE766D78}" presName="arrow" presStyleLbl="node1" presStyleIdx="1" presStyleCnt="3" custLinFactNeighborY="-385"/>
      <dgm:spPr/>
      <dgm:t>
        <a:bodyPr/>
        <a:lstStyle/>
        <a:p>
          <a:endParaRPr lang="en-GB"/>
        </a:p>
      </dgm:t>
    </dgm:pt>
    <dgm:pt modelId="{A4198759-0532-43E9-9544-0FDB15C6B8F9}" type="pres">
      <dgm:prSet presAssocID="{D7126FB0-4E65-4D1B-B8EE-476FAE766D78}" presName="descendantArrow" presStyleCnt="0"/>
      <dgm:spPr/>
    </dgm:pt>
    <dgm:pt modelId="{C31C1E83-22B0-4CD2-B4D4-9E51B85A6D4D}" type="pres">
      <dgm:prSet presAssocID="{B4F81A23-691A-4309-ADD0-0FB8BCA9D61D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EA365E-DFD3-4C15-A6BC-47B2F4F129A9}" type="pres">
      <dgm:prSet presAssocID="{C18EF7F3-ABEE-46F3-9CFD-5569F14E09D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D461C8-A64B-4A4A-8B80-6BC4CF271246}" type="pres">
      <dgm:prSet presAssocID="{E6B2EF2F-E9DB-4437-9657-D3DCB2413E63}" presName="sp" presStyleCnt="0"/>
      <dgm:spPr/>
    </dgm:pt>
    <dgm:pt modelId="{F615080B-4736-45EE-9743-A5A204E9D2A3}" type="pres">
      <dgm:prSet presAssocID="{8318A58B-BACA-486E-B020-4F3497F7A6A6}" presName="arrowAndChildren" presStyleCnt="0"/>
      <dgm:spPr/>
    </dgm:pt>
    <dgm:pt modelId="{B3F10D35-95E3-4BA0-8036-36ECA5E5BC69}" type="pres">
      <dgm:prSet presAssocID="{8318A58B-BACA-486E-B020-4F3497F7A6A6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5FE1521D-CC43-4ABC-B649-E2E8A3AED088}" type="pres">
      <dgm:prSet presAssocID="{8318A58B-BACA-486E-B020-4F3497F7A6A6}" presName="arrow" presStyleLbl="node1" presStyleIdx="2" presStyleCnt="3"/>
      <dgm:spPr/>
      <dgm:t>
        <a:bodyPr/>
        <a:lstStyle/>
        <a:p>
          <a:endParaRPr lang="en-GB"/>
        </a:p>
      </dgm:t>
    </dgm:pt>
    <dgm:pt modelId="{3073CF93-09BC-4BD8-9A0E-6485D82CFF43}" type="pres">
      <dgm:prSet presAssocID="{8318A58B-BACA-486E-B020-4F3497F7A6A6}" presName="descendantArrow" presStyleCnt="0"/>
      <dgm:spPr/>
    </dgm:pt>
    <dgm:pt modelId="{05C1A838-4163-44E1-8473-37B71ECE40E5}" type="pres">
      <dgm:prSet presAssocID="{6EFFC06E-9FBE-4E17-A23E-DA0AB3B2A7B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12CB43-9408-4342-A53F-48E4A81BC039}" type="pres">
      <dgm:prSet presAssocID="{97AAE517-8146-4848-B37B-515A87E0F3F6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29682C-F4C8-4DEA-A109-F6419425CF64}" type="presOf" srcId="{E93FB863-EA5E-462E-B23C-C88A0E8FAE2C}" destId="{2E68DD68-3CBE-4D43-984C-78A7A233519D}" srcOrd="0" destOrd="0" presId="urn:microsoft.com/office/officeart/2005/8/layout/process4"/>
    <dgm:cxn modelId="{D8AF107B-2871-4067-82CE-2CA9F01D5DD0}" type="presOf" srcId="{8318A58B-BACA-486E-B020-4F3497F7A6A6}" destId="{5FE1521D-CC43-4ABC-B649-E2E8A3AED088}" srcOrd="1" destOrd="0" presId="urn:microsoft.com/office/officeart/2005/8/layout/process4"/>
    <dgm:cxn modelId="{587B94E5-8400-492B-96C0-317172A270C0}" type="presOf" srcId="{6EFFC06E-9FBE-4E17-A23E-DA0AB3B2A7BA}" destId="{05C1A838-4163-44E1-8473-37B71ECE40E5}" srcOrd="0" destOrd="0" presId="urn:microsoft.com/office/officeart/2005/8/layout/process4"/>
    <dgm:cxn modelId="{46BF1C01-B842-4718-BC64-C23D40DA7A75}" srcId="{F4CECBBF-6A8D-4300-926B-9E2D9C9BA0CD}" destId="{0E68C392-D3E0-428C-A7AC-F292C1F98AAC}" srcOrd="1" destOrd="0" parTransId="{C619F12B-314B-46A5-9FD9-F5120DC826C6}" sibTransId="{E7D1F0CF-068D-4688-BC97-112250026EFC}"/>
    <dgm:cxn modelId="{569ED8B6-6E0B-4641-845F-6C6354062F47}" srcId="{5D5F1562-7A6B-4382-B802-6B50031B9F9D}" destId="{8318A58B-BACA-486E-B020-4F3497F7A6A6}" srcOrd="0" destOrd="0" parTransId="{84C27704-0EC1-4BCA-BEFE-C0C962117445}" sibTransId="{E6B2EF2F-E9DB-4437-9657-D3DCB2413E63}"/>
    <dgm:cxn modelId="{D58CB914-5316-4F76-B088-1824D08EBB34}" type="presOf" srcId="{B4F81A23-691A-4309-ADD0-0FB8BCA9D61D}" destId="{C31C1E83-22B0-4CD2-B4D4-9E51B85A6D4D}" srcOrd="0" destOrd="0" presId="urn:microsoft.com/office/officeart/2005/8/layout/process4"/>
    <dgm:cxn modelId="{4A91E293-10D4-4B87-8A99-806F690A06D4}" srcId="{F4CECBBF-6A8D-4300-926B-9E2D9C9BA0CD}" destId="{E93FB863-EA5E-462E-B23C-C88A0E8FAE2C}" srcOrd="0" destOrd="0" parTransId="{5EDEA0E4-E9FC-4CBF-A075-05ABCD1DE2BB}" sibTransId="{3C7B727D-9849-49F6-AD0B-1024A0A32000}"/>
    <dgm:cxn modelId="{66622D12-BC19-4643-8089-2FB66BFD94CA}" srcId="{8318A58B-BACA-486E-B020-4F3497F7A6A6}" destId="{97AAE517-8146-4848-B37B-515A87E0F3F6}" srcOrd="1" destOrd="0" parTransId="{101CB7C1-D8B7-4886-BDEE-1CD149A6E78A}" sibTransId="{33FB057A-A849-469B-8D15-CB7FDC1FD30D}"/>
    <dgm:cxn modelId="{D00920DB-5609-4CF9-BDED-91274BDD37D9}" srcId="{D7126FB0-4E65-4D1B-B8EE-476FAE766D78}" destId="{B4F81A23-691A-4309-ADD0-0FB8BCA9D61D}" srcOrd="0" destOrd="0" parTransId="{091D6ED9-8269-448A-BB1B-F84E4E0FFD40}" sibTransId="{5E1A71FA-DDC2-46A5-B987-F1210DE6AD09}"/>
    <dgm:cxn modelId="{1A18A589-81DC-4CBB-8228-16BBEFFF392A}" type="presOf" srcId="{D7126FB0-4E65-4D1B-B8EE-476FAE766D78}" destId="{FFF95E23-C66F-4805-900A-4F12D35D9E2F}" srcOrd="1" destOrd="0" presId="urn:microsoft.com/office/officeart/2005/8/layout/process4"/>
    <dgm:cxn modelId="{60662182-940F-486C-BA6C-FC5BF7DC1632}" type="presOf" srcId="{F4CECBBF-6A8D-4300-926B-9E2D9C9BA0CD}" destId="{FDC916B5-B793-4E81-ACC7-19B89CA08AEF}" srcOrd="0" destOrd="0" presId="urn:microsoft.com/office/officeart/2005/8/layout/process4"/>
    <dgm:cxn modelId="{B17F4F10-10E6-49AF-8A49-2DE5E3339F12}" srcId="{8318A58B-BACA-486E-B020-4F3497F7A6A6}" destId="{6EFFC06E-9FBE-4E17-A23E-DA0AB3B2A7BA}" srcOrd="0" destOrd="0" parTransId="{101EF3B0-8830-4A7E-AB89-8B73A91D9D23}" sibTransId="{40F316FF-67D8-40E2-8075-134C7A182252}"/>
    <dgm:cxn modelId="{908738B3-C390-4A3F-91AB-41FBB257221D}" srcId="{5D5F1562-7A6B-4382-B802-6B50031B9F9D}" destId="{D7126FB0-4E65-4D1B-B8EE-476FAE766D78}" srcOrd="1" destOrd="0" parTransId="{376B64CA-F007-4275-9A50-B33E192B7033}" sibTransId="{0DC4F54B-375F-453C-AA93-2BB3EE982972}"/>
    <dgm:cxn modelId="{9C210DF5-8C58-434F-82B7-94EBBF2F5060}" type="presOf" srcId="{5D5F1562-7A6B-4382-B802-6B50031B9F9D}" destId="{7F872278-6ADD-4ACF-B8CE-6EBA247B70BB}" srcOrd="0" destOrd="0" presId="urn:microsoft.com/office/officeart/2005/8/layout/process4"/>
    <dgm:cxn modelId="{9E497CE8-0A52-4FE2-8C2B-2C780740924A}" srcId="{5D5F1562-7A6B-4382-B802-6B50031B9F9D}" destId="{F4CECBBF-6A8D-4300-926B-9E2D9C9BA0CD}" srcOrd="2" destOrd="0" parTransId="{87081729-8D3B-459C-86B6-D4FDC2BC6DF3}" sibTransId="{88C8626B-5714-4478-ABEF-37564E803049}"/>
    <dgm:cxn modelId="{6897CD4A-1D36-4E06-9BA4-4C49AFAABCA2}" srcId="{D7126FB0-4E65-4D1B-B8EE-476FAE766D78}" destId="{C18EF7F3-ABEE-46F3-9CFD-5569F14E09D9}" srcOrd="1" destOrd="0" parTransId="{7862B4B2-97C6-4354-8037-E5914DD83ABC}" sibTransId="{0A16B076-9344-4A61-AD01-CF29FD538D94}"/>
    <dgm:cxn modelId="{0B3E82B8-561C-41C0-83F2-183E754BC2D1}" type="presOf" srcId="{0E68C392-D3E0-428C-A7AC-F292C1F98AAC}" destId="{A683E46D-B69B-42FA-AE70-7081A7088E11}" srcOrd="0" destOrd="0" presId="urn:microsoft.com/office/officeart/2005/8/layout/process4"/>
    <dgm:cxn modelId="{4DE1142B-B98C-458A-AF1A-8B9C6CB89FEA}" type="presOf" srcId="{C18EF7F3-ABEE-46F3-9CFD-5569F14E09D9}" destId="{D3EA365E-DFD3-4C15-A6BC-47B2F4F129A9}" srcOrd="0" destOrd="0" presId="urn:microsoft.com/office/officeart/2005/8/layout/process4"/>
    <dgm:cxn modelId="{4636C82A-1B49-4B58-825D-BD93854C0726}" type="presOf" srcId="{97AAE517-8146-4848-B37B-515A87E0F3F6}" destId="{F812CB43-9408-4342-A53F-48E4A81BC039}" srcOrd="0" destOrd="0" presId="urn:microsoft.com/office/officeart/2005/8/layout/process4"/>
    <dgm:cxn modelId="{26B0CA13-D990-4600-9426-11B8D0F0405A}" type="presOf" srcId="{F4CECBBF-6A8D-4300-926B-9E2D9C9BA0CD}" destId="{63616DA0-A261-4E63-85C6-BED2572E6641}" srcOrd="1" destOrd="0" presId="urn:microsoft.com/office/officeart/2005/8/layout/process4"/>
    <dgm:cxn modelId="{6A76B594-C9B2-4CD5-AEC8-108E5376F61B}" type="presOf" srcId="{8318A58B-BACA-486E-B020-4F3497F7A6A6}" destId="{B3F10D35-95E3-4BA0-8036-36ECA5E5BC69}" srcOrd="0" destOrd="0" presId="urn:microsoft.com/office/officeart/2005/8/layout/process4"/>
    <dgm:cxn modelId="{A28DA0C5-4ECE-4D33-93F8-28D8FF88E757}" type="presOf" srcId="{D7126FB0-4E65-4D1B-B8EE-476FAE766D78}" destId="{78C4BCB0-14E4-47E4-8080-85FF948ED85C}" srcOrd="0" destOrd="0" presId="urn:microsoft.com/office/officeart/2005/8/layout/process4"/>
    <dgm:cxn modelId="{BDEF51FE-51A0-482B-9563-85B3ECA10CCD}" type="presParOf" srcId="{7F872278-6ADD-4ACF-B8CE-6EBA247B70BB}" destId="{E1366F1C-CC62-4442-BFBE-4839821BEBEF}" srcOrd="0" destOrd="0" presId="urn:microsoft.com/office/officeart/2005/8/layout/process4"/>
    <dgm:cxn modelId="{08538854-A8CE-479B-AD93-E7454CC2D445}" type="presParOf" srcId="{E1366F1C-CC62-4442-BFBE-4839821BEBEF}" destId="{FDC916B5-B793-4E81-ACC7-19B89CA08AEF}" srcOrd="0" destOrd="0" presId="urn:microsoft.com/office/officeart/2005/8/layout/process4"/>
    <dgm:cxn modelId="{B1F23C2A-9DA3-432D-B507-6AB6FD87A736}" type="presParOf" srcId="{E1366F1C-CC62-4442-BFBE-4839821BEBEF}" destId="{63616DA0-A261-4E63-85C6-BED2572E6641}" srcOrd="1" destOrd="0" presId="urn:microsoft.com/office/officeart/2005/8/layout/process4"/>
    <dgm:cxn modelId="{DBCA69D3-DD65-49CD-858F-838282FDDF2B}" type="presParOf" srcId="{E1366F1C-CC62-4442-BFBE-4839821BEBEF}" destId="{808B898A-2B1E-40BD-80E4-87E118514BE5}" srcOrd="2" destOrd="0" presId="urn:microsoft.com/office/officeart/2005/8/layout/process4"/>
    <dgm:cxn modelId="{BF2A9BD3-E693-4CE8-B77E-7793972112D6}" type="presParOf" srcId="{808B898A-2B1E-40BD-80E4-87E118514BE5}" destId="{2E68DD68-3CBE-4D43-984C-78A7A233519D}" srcOrd="0" destOrd="0" presId="urn:microsoft.com/office/officeart/2005/8/layout/process4"/>
    <dgm:cxn modelId="{82581F11-1F12-4696-96E0-694318BCD7A2}" type="presParOf" srcId="{808B898A-2B1E-40BD-80E4-87E118514BE5}" destId="{A683E46D-B69B-42FA-AE70-7081A7088E11}" srcOrd="1" destOrd="0" presId="urn:microsoft.com/office/officeart/2005/8/layout/process4"/>
    <dgm:cxn modelId="{891746FC-C3DC-4714-BFE6-65CD58E1C6F5}" type="presParOf" srcId="{7F872278-6ADD-4ACF-B8CE-6EBA247B70BB}" destId="{CD02EED8-D145-402B-A200-A6D68722602D}" srcOrd="1" destOrd="0" presId="urn:microsoft.com/office/officeart/2005/8/layout/process4"/>
    <dgm:cxn modelId="{CBDAEF86-CD1C-4E16-884D-9DB47DE685C8}" type="presParOf" srcId="{7F872278-6ADD-4ACF-B8CE-6EBA247B70BB}" destId="{ABA5FD68-9FCD-48CF-8C86-60AE9A766F6A}" srcOrd="2" destOrd="0" presId="urn:microsoft.com/office/officeart/2005/8/layout/process4"/>
    <dgm:cxn modelId="{369E28E7-0FCF-43C1-8071-6C6DDA3DA0DA}" type="presParOf" srcId="{ABA5FD68-9FCD-48CF-8C86-60AE9A766F6A}" destId="{78C4BCB0-14E4-47E4-8080-85FF948ED85C}" srcOrd="0" destOrd="0" presId="urn:microsoft.com/office/officeart/2005/8/layout/process4"/>
    <dgm:cxn modelId="{85E9EA15-BE95-4112-BB26-A6EE8E0B5B03}" type="presParOf" srcId="{ABA5FD68-9FCD-48CF-8C86-60AE9A766F6A}" destId="{FFF95E23-C66F-4805-900A-4F12D35D9E2F}" srcOrd="1" destOrd="0" presId="urn:microsoft.com/office/officeart/2005/8/layout/process4"/>
    <dgm:cxn modelId="{208C0226-EA33-4E26-A725-6EF8E419B753}" type="presParOf" srcId="{ABA5FD68-9FCD-48CF-8C86-60AE9A766F6A}" destId="{A4198759-0532-43E9-9544-0FDB15C6B8F9}" srcOrd="2" destOrd="0" presId="urn:microsoft.com/office/officeart/2005/8/layout/process4"/>
    <dgm:cxn modelId="{745E8C37-E516-486B-BD28-78587B67D580}" type="presParOf" srcId="{A4198759-0532-43E9-9544-0FDB15C6B8F9}" destId="{C31C1E83-22B0-4CD2-B4D4-9E51B85A6D4D}" srcOrd="0" destOrd="0" presId="urn:microsoft.com/office/officeart/2005/8/layout/process4"/>
    <dgm:cxn modelId="{4704F113-9404-4E3D-ADAD-36F2FB30CFA6}" type="presParOf" srcId="{A4198759-0532-43E9-9544-0FDB15C6B8F9}" destId="{D3EA365E-DFD3-4C15-A6BC-47B2F4F129A9}" srcOrd="1" destOrd="0" presId="urn:microsoft.com/office/officeart/2005/8/layout/process4"/>
    <dgm:cxn modelId="{DE0D60A9-FA34-4C20-9EE8-5C49340765E3}" type="presParOf" srcId="{7F872278-6ADD-4ACF-B8CE-6EBA247B70BB}" destId="{2DD461C8-A64B-4A4A-8B80-6BC4CF271246}" srcOrd="3" destOrd="0" presId="urn:microsoft.com/office/officeart/2005/8/layout/process4"/>
    <dgm:cxn modelId="{421B0663-5058-4255-A09D-1A66FF1C220C}" type="presParOf" srcId="{7F872278-6ADD-4ACF-B8CE-6EBA247B70BB}" destId="{F615080B-4736-45EE-9743-A5A204E9D2A3}" srcOrd="4" destOrd="0" presId="urn:microsoft.com/office/officeart/2005/8/layout/process4"/>
    <dgm:cxn modelId="{214B4352-C27B-4474-8580-A16321D8F05D}" type="presParOf" srcId="{F615080B-4736-45EE-9743-A5A204E9D2A3}" destId="{B3F10D35-95E3-4BA0-8036-36ECA5E5BC69}" srcOrd="0" destOrd="0" presId="urn:microsoft.com/office/officeart/2005/8/layout/process4"/>
    <dgm:cxn modelId="{F20F1559-00C0-4156-B9A4-FD89895B0C53}" type="presParOf" srcId="{F615080B-4736-45EE-9743-A5A204E9D2A3}" destId="{5FE1521D-CC43-4ABC-B649-E2E8A3AED088}" srcOrd="1" destOrd="0" presId="urn:microsoft.com/office/officeart/2005/8/layout/process4"/>
    <dgm:cxn modelId="{B34E070B-A5DF-483B-B9DB-2D9BADD844A5}" type="presParOf" srcId="{F615080B-4736-45EE-9743-A5A204E9D2A3}" destId="{3073CF93-09BC-4BD8-9A0E-6485D82CFF43}" srcOrd="2" destOrd="0" presId="urn:microsoft.com/office/officeart/2005/8/layout/process4"/>
    <dgm:cxn modelId="{A167E743-22A3-4A5B-951E-A8B5789D14E5}" type="presParOf" srcId="{3073CF93-09BC-4BD8-9A0E-6485D82CFF43}" destId="{05C1A838-4163-44E1-8473-37B71ECE40E5}" srcOrd="0" destOrd="0" presId="urn:microsoft.com/office/officeart/2005/8/layout/process4"/>
    <dgm:cxn modelId="{D51022FB-67D5-4DE8-BFD2-F8E54DDA8266}" type="presParOf" srcId="{3073CF93-09BC-4BD8-9A0E-6485D82CFF43}" destId="{F812CB43-9408-4342-A53F-48E4A81BC03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616DA0-A261-4E63-85C6-BED2572E6641}">
      <dsp:nvSpPr>
        <dsp:cNvPr id="0" name=""/>
        <dsp:cNvSpPr/>
      </dsp:nvSpPr>
      <dsp:spPr>
        <a:xfrm>
          <a:off x="0" y="3614514"/>
          <a:ext cx="8229599" cy="11860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Analytical Approach</a:t>
          </a:r>
          <a:endParaRPr lang="en-GB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14514"/>
        <a:ext cx="8229599" cy="640486"/>
      </dsp:txXfrm>
    </dsp:sp>
    <dsp:sp modelId="{2E68DD68-3CBE-4D43-984C-78A7A233519D}">
      <dsp:nvSpPr>
        <dsp:cNvPr id="0" name=""/>
        <dsp:cNvSpPr/>
      </dsp:nvSpPr>
      <dsp:spPr>
        <a:xfrm>
          <a:off x="0" y="4230430"/>
          <a:ext cx="4114799" cy="5455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Modelling of 3 scenarios</a:t>
          </a:r>
          <a:endParaRPr lang="en-GB" sz="1800" kern="1200" dirty="0"/>
        </a:p>
      </dsp:txBody>
      <dsp:txXfrm>
        <a:off x="0" y="4230430"/>
        <a:ext cx="4114799" cy="545599"/>
      </dsp:txXfrm>
    </dsp:sp>
    <dsp:sp modelId="{A683E46D-B69B-42FA-AE70-7081A7088E11}">
      <dsp:nvSpPr>
        <dsp:cNvPr id="0" name=""/>
        <dsp:cNvSpPr/>
      </dsp:nvSpPr>
      <dsp:spPr>
        <a:xfrm>
          <a:off x="4114799" y="4230430"/>
          <a:ext cx="4114799" cy="5455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Discussion of results</a:t>
          </a:r>
          <a:endParaRPr lang="en-GB" sz="1800" kern="1200" dirty="0"/>
        </a:p>
      </dsp:txBody>
      <dsp:txXfrm>
        <a:off x="4114799" y="4230430"/>
        <a:ext cx="4114799" cy="545599"/>
      </dsp:txXfrm>
    </dsp:sp>
    <dsp:sp modelId="{FFF95E23-C66F-4805-900A-4F12D35D9E2F}">
      <dsp:nvSpPr>
        <dsp:cNvPr id="0" name=""/>
        <dsp:cNvSpPr/>
      </dsp:nvSpPr>
      <dsp:spPr>
        <a:xfrm rot="10800000">
          <a:off x="0" y="1800233"/>
          <a:ext cx="8229599" cy="182419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Electricity power output </a:t>
          </a:r>
          <a:endParaRPr lang="en-GB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00233"/>
        <a:ext cx="8229599" cy="640294"/>
      </dsp:txXfrm>
    </dsp:sp>
    <dsp:sp modelId="{C31C1E83-22B0-4CD2-B4D4-9E51B85A6D4D}">
      <dsp:nvSpPr>
        <dsp:cNvPr id="0" name=""/>
        <dsp:cNvSpPr/>
      </dsp:nvSpPr>
      <dsp:spPr>
        <a:xfrm>
          <a:off x="0" y="2447551"/>
          <a:ext cx="4114799" cy="54543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Solar electricity output</a:t>
          </a:r>
        </a:p>
      </dsp:txBody>
      <dsp:txXfrm>
        <a:off x="0" y="2447551"/>
        <a:ext cx="4114799" cy="545435"/>
      </dsp:txXfrm>
    </dsp:sp>
    <dsp:sp modelId="{D3EA365E-DFD3-4C15-A6BC-47B2F4F129A9}">
      <dsp:nvSpPr>
        <dsp:cNvPr id="0" name=""/>
        <dsp:cNvSpPr/>
      </dsp:nvSpPr>
      <dsp:spPr>
        <a:xfrm>
          <a:off x="4114799" y="2447551"/>
          <a:ext cx="4114799" cy="54543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Wind electricity output</a:t>
          </a:r>
          <a:endParaRPr lang="en-GB" sz="1800" kern="1200" dirty="0"/>
        </a:p>
      </dsp:txBody>
      <dsp:txXfrm>
        <a:off x="4114799" y="2447551"/>
        <a:ext cx="4114799" cy="545435"/>
      </dsp:txXfrm>
    </dsp:sp>
    <dsp:sp modelId="{5FE1521D-CC43-4ABC-B649-E2E8A3AED088}">
      <dsp:nvSpPr>
        <dsp:cNvPr id="0" name=""/>
        <dsp:cNvSpPr/>
      </dsp:nvSpPr>
      <dsp:spPr>
        <a:xfrm rot="10800000">
          <a:off x="0" y="848"/>
          <a:ext cx="8229599" cy="182419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collection</a:t>
          </a:r>
          <a:endParaRPr lang="en-GB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48"/>
        <a:ext cx="8229599" cy="640294"/>
      </dsp:txXfrm>
    </dsp:sp>
    <dsp:sp modelId="{05C1A838-4163-44E1-8473-37B71ECE40E5}">
      <dsp:nvSpPr>
        <dsp:cNvPr id="0" name=""/>
        <dsp:cNvSpPr/>
      </dsp:nvSpPr>
      <dsp:spPr>
        <a:xfrm>
          <a:off x="0" y="641142"/>
          <a:ext cx="4114799" cy="54543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Meteorological Data</a:t>
          </a:r>
        </a:p>
      </dsp:txBody>
      <dsp:txXfrm>
        <a:off x="0" y="641142"/>
        <a:ext cx="4114799" cy="545435"/>
      </dsp:txXfrm>
    </dsp:sp>
    <dsp:sp modelId="{F812CB43-9408-4342-A53F-48E4A81BC039}">
      <dsp:nvSpPr>
        <dsp:cNvPr id="0" name=""/>
        <dsp:cNvSpPr/>
      </dsp:nvSpPr>
      <dsp:spPr>
        <a:xfrm>
          <a:off x="4114799" y="641142"/>
          <a:ext cx="4114799" cy="54543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Load curve Data</a:t>
          </a:r>
        </a:p>
      </dsp:txBody>
      <dsp:txXfrm>
        <a:off x="4114799" y="641142"/>
        <a:ext cx="4114799" cy="545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38600-74A5-420C-8FC9-A060AAF6885F}" type="datetimeFigureOut">
              <a:rPr lang="de-DE" smtClean="0"/>
              <a:pPr/>
              <a:t>26.10.2013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F137A-F91B-47CE-BDA2-EB69C6CB65A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661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2037-CEFB-47C5-9504-E24BCFAE0765}" type="datetimeFigureOut">
              <a:rPr lang="de-DE" smtClean="0"/>
              <a:pPr/>
              <a:t>26.10.2013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97AC-BD4D-47AC-A62A-B85D605E52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6785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97AC-BD4D-47AC-A62A-B85D605E52A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97AC-BD4D-47AC-A62A-B85D605E52A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97AC-BD4D-47AC-A62A-B85D605E52A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97AC-BD4D-47AC-A62A-B85D605E52A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97AC-BD4D-47AC-A62A-B85D605E52A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97AC-BD4D-47AC-A62A-B85D605E52A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97AC-BD4D-47AC-A62A-B85D605E52A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97AC-BD4D-47AC-A62A-B85D605E52A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B23B1-A2DF-4615-AD2E-9E917C6DB666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3240" y="2643182"/>
            <a:ext cx="5614998" cy="1214446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00417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143240" y="4014798"/>
            <a:ext cx="3500462" cy="9144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de-DE" sz="1200" smtClean="0">
                <a:solidFill>
                  <a:schemeClr val="tx1"/>
                </a:solidFill>
              </a:rPr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00595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AE9FB-BD6B-4D66-B948-52FE9F0E7DB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Datumsplatzhalter 8"/>
          <p:cNvSpPr>
            <a:spLocks noGrp="1"/>
          </p:cNvSpPr>
          <p:nvPr>
            <p:ph type="dt" sz="half" idx="2"/>
          </p:nvPr>
        </p:nvSpPr>
        <p:spPr>
          <a:xfrm>
            <a:off x="457200" y="6545237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14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2627784" y="6549728"/>
            <a:ext cx="3888432" cy="257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x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442890" y="1628800"/>
            <a:ext cx="3986234" cy="4800596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1"/>
          </p:nvPr>
        </p:nvSpPr>
        <p:spPr>
          <a:xfrm>
            <a:off x="4714876" y="1628800"/>
            <a:ext cx="4000528" cy="4800596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2"/>
          </p:nvPr>
        </p:nvSpPr>
        <p:spPr>
          <a:xfrm>
            <a:off x="457200" y="6545237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AE9FB-BD6B-4D66-B948-52FE9F0E7DB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2627784" y="6549728"/>
            <a:ext cx="3888432" cy="257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840760" cy="642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8"/>
          <p:cNvSpPr>
            <a:spLocks noGrp="1"/>
          </p:cNvSpPr>
          <p:nvPr>
            <p:ph type="dt" sz="half" idx="2"/>
          </p:nvPr>
        </p:nvSpPr>
        <p:spPr>
          <a:xfrm>
            <a:off x="457200" y="6545237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AE9FB-BD6B-4D66-B948-52FE9F0E7DB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2627784" y="6549728"/>
            <a:ext cx="3888432" cy="257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840760" cy="64294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Alhamwi et al. - 3rd European Energy Conference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03B5-8BF5-4B29-A843-BF88F160E2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1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840760" cy="642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1618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-32" y="6499247"/>
            <a:ext cx="914403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457200" y="6545237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AE9FB-BD6B-4D66-B948-52FE9F0E7DB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2627784" y="6549728"/>
            <a:ext cx="3888432" cy="257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7" r:id="rId3"/>
    <p:sldLayoutId id="2147483658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41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7"/>
        </a:buBlip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39400"/>
        </a:buClr>
        <a:buFont typeface="Arial" pitchFamily="34" charset="0"/>
        <a:buChar char="»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39400"/>
        </a:buClr>
        <a:buFont typeface="Wingdings" pitchFamily="2" charset="2"/>
        <a:buChar char="§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9400"/>
        </a:buClr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39400"/>
        </a:buClr>
        <a:buFont typeface="Symbol" pitchFamily="18" charset="2"/>
        <a:buChar char="-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143240" y="2514600"/>
            <a:ext cx="600076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04178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143240" y="4038600"/>
            <a:ext cx="5543560" cy="838200"/>
          </a:xfrm>
        </p:spPr>
        <p:txBody>
          <a:bodyPr/>
          <a:lstStyle/>
          <a:p>
            <a:r>
              <a:rPr lang="en-GB" b="1" u="sng" dirty="0" smtClean="0">
                <a:solidFill>
                  <a:srgbClr val="43484D"/>
                </a:solidFill>
              </a:rPr>
              <a:t>Alaa </a:t>
            </a:r>
            <a:r>
              <a:rPr lang="en-GB" b="1" u="sng" dirty="0" err="1">
                <a:solidFill>
                  <a:schemeClr val="tx1"/>
                </a:solidFill>
              </a:rPr>
              <a:t>Alhamwi</a:t>
            </a:r>
            <a:r>
              <a:rPr lang="en-GB" dirty="0" smtClean="0">
                <a:solidFill>
                  <a:schemeClr val="tx1"/>
                </a:solidFill>
              </a:rPr>
              <a:t>, David </a:t>
            </a:r>
            <a:r>
              <a:rPr lang="en-GB" dirty="0" err="1" smtClean="0">
                <a:solidFill>
                  <a:schemeClr val="tx1"/>
                </a:solidFill>
              </a:rPr>
              <a:t>Kleinhans</a:t>
            </a:r>
            <a:r>
              <a:rPr lang="en-GB" dirty="0" smtClean="0">
                <a:solidFill>
                  <a:schemeClr val="tx1"/>
                </a:solidFill>
              </a:rPr>
              <a:t>, Stefan </a:t>
            </a:r>
            <a:r>
              <a:rPr lang="en-GB" dirty="0" err="1" smtClean="0">
                <a:solidFill>
                  <a:schemeClr val="tx1"/>
                </a:solidFill>
              </a:rPr>
              <a:t>Weitemeyer</a:t>
            </a:r>
            <a:r>
              <a:rPr lang="en-GB" dirty="0">
                <a:solidFill>
                  <a:schemeClr val="tx1"/>
                </a:solidFill>
              </a:rPr>
              <a:t>, Thomas Vogt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rgbClr val="43484D"/>
                </a:solidFill>
              </a:rPr>
              <a:t>3rd European </a:t>
            </a:r>
            <a:r>
              <a:rPr lang="en-GB" dirty="0">
                <a:solidFill>
                  <a:srgbClr val="43484D"/>
                </a:solidFill>
              </a:rPr>
              <a:t>Energy</a:t>
            </a:r>
            <a:r>
              <a:rPr lang="de-DE" dirty="0">
                <a:solidFill>
                  <a:srgbClr val="43484D"/>
                </a:solidFill>
              </a:rPr>
              <a:t> </a:t>
            </a:r>
            <a:r>
              <a:rPr lang="de-DE" dirty="0" smtClean="0">
                <a:solidFill>
                  <a:srgbClr val="43484D"/>
                </a:solidFill>
              </a:rPr>
              <a:t>Conference</a:t>
            </a:r>
            <a:r>
              <a:rPr lang="en-US" dirty="0">
                <a:solidFill>
                  <a:srgbClr val="43484D"/>
                </a:solidFill>
              </a:rPr>
              <a:t> -</a:t>
            </a:r>
            <a:r>
              <a:rPr lang="de-DE" dirty="0">
                <a:solidFill>
                  <a:srgbClr val="43484D"/>
                </a:solidFill>
              </a:rPr>
              <a:t> E2C 2013</a:t>
            </a:r>
            <a:endParaRPr lang="en-US" dirty="0">
              <a:solidFill>
                <a:srgbClr val="43484D"/>
              </a:solidFill>
            </a:endParaRPr>
          </a:p>
          <a:p>
            <a:r>
              <a:rPr lang="en-US" dirty="0" smtClean="0">
                <a:solidFill>
                  <a:srgbClr val="43484D"/>
                </a:solidFill>
              </a:rPr>
              <a:t>October 29</a:t>
            </a:r>
            <a:r>
              <a:rPr lang="en-US" baseline="30000" dirty="0" smtClean="0">
                <a:solidFill>
                  <a:srgbClr val="43484D"/>
                </a:solidFill>
              </a:rPr>
              <a:t>th</a:t>
            </a:r>
            <a:r>
              <a:rPr lang="en-US" dirty="0" smtClean="0">
                <a:solidFill>
                  <a:srgbClr val="43484D"/>
                </a:solidFill>
              </a:rPr>
              <a:t>, 2013</a:t>
            </a:r>
            <a:endParaRPr lang="de-DE" dirty="0">
              <a:solidFill>
                <a:srgbClr val="43484D"/>
              </a:solidFill>
            </a:endParaRPr>
          </a:p>
          <a:p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143240" y="2643182"/>
            <a:ext cx="5614998" cy="1214446"/>
          </a:xfrm>
        </p:spPr>
        <p:txBody>
          <a:bodyPr/>
          <a:lstStyle/>
          <a:p>
            <a:r>
              <a:rPr lang="en-GB" dirty="0"/>
              <a:t>Optimal Mix of Renewable Power Generation in the MENA Region as Basis for an Efficient Electricity Supply to </a:t>
            </a:r>
            <a:r>
              <a:rPr lang="en-GB" dirty="0" smtClean="0"/>
              <a:t>Europe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03722464"/>
              </p:ext>
            </p:extLst>
          </p:nvPr>
        </p:nvGraphicFramePr>
        <p:xfrm>
          <a:off x="457200" y="1628775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>
              <a:defRPr/>
            </a:pPr>
            <a:fld id="{9D7AE9FB-BD6B-4D66-B948-52FE9F0E7DB9}" type="slidenum">
              <a:rPr lang="en-GB" smtClean="0"/>
              <a:pPr lvl="0">
                <a:defRPr/>
              </a:pPr>
              <a:t>10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7414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Scenarios definitions for the energy mix by 2020:</a:t>
            </a:r>
            <a:endParaRPr lang="en-CA" sz="3200" dirty="0" smtClean="0"/>
          </a:p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>
              <a:defRPr/>
            </a:pPr>
            <a:fld id="{9D7AE9FB-BD6B-4D66-B948-52FE9F0E7DB9}" type="slidenum">
              <a:rPr lang="en-GB" smtClean="0"/>
              <a:pPr lvl="0">
                <a:defRPr/>
              </a:pPr>
              <a:t>11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Alhamwi et al. - 3rd European Energy Conference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6867851"/>
              </p:ext>
            </p:extLst>
          </p:nvPr>
        </p:nvGraphicFramePr>
        <p:xfrm>
          <a:off x="381000" y="2209800"/>
          <a:ext cx="8294316" cy="3584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386"/>
                <a:gridCol w="1273131"/>
                <a:gridCol w="1491641"/>
                <a:gridCol w="1251559"/>
                <a:gridCol w="1219200"/>
                <a:gridCol w="1676399"/>
              </a:tblGrid>
              <a:tr h="871756"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marL="100149" marR="100149" marT="50074" marB="50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Wind</a:t>
                      </a:r>
                    </a:p>
                    <a:p>
                      <a:pPr algn="ctr"/>
                      <a:r>
                        <a:rPr lang="en-US" sz="2000" i="1" dirty="0" smtClean="0"/>
                        <a:t>a</a:t>
                      </a:r>
                      <a:endParaRPr lang="en-CA" sz="2000" i="1" dirty="0"/>
                    </a:p>
                  </a:txBody>
                  <a:tcPr marL="100149" marR="100149" marT="50074" marB="50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Solar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000" i="1" dirty="0" smtClean="0"/>
                        <a:t>b</a:t>
                      </a:r>
                    </a:p>
                  </a:txBody>
                  <a:tcPr marL="100149" marR="100149" marT="50074" marB="50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Hydro</a:t>
                      </a:r>
                    </a:p>
                    <a:p>
                      <a:pPr algn="ctr"/>
                      <a:r>
                        <a:rPr lang="en-US" sz="2000" i="1" dirty="0" smtClean="0"/>
                        <a:t>c</a:t>
                      </a:r>
                      <a:endParaRPr lang="en-CA" sz="2000" i="1" dirty="0"/>
                    </a:p>
                  </a:txBody>
                  <a:tcPr marL="100149" marR="100149" marT="50074" marB="50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Fossil</a:t>
                      </a:r>
                    </a:p>
                    <a:p>
                      <a:pPr algn="ctr"/>
                      <a:r>
                        <a:rPr lang="en-US" sz="2000" i="1" dirty="0" smtClean="0"/>
                        <a:t>f</a:t>
                      </a:r>
                      <a:endParaRPr lang="en-CA" sz="2000" i="1" dirty="0"/>
                    </a:p>
                  </a:txBody>
                  <a:tcPr marL="100149" marR="100149" marT="50074" marB="50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Share of</a:t>
                      </a:r>
                      <a:r>
                        <a:rPr lang="en-US" sz="2000" baseline="0" dirty="0" smtClean="0"/>
                        <a:t> renewables</a:t>
                      </a:r>
                      <a:endParaRPr lang="en-CA" sz="2000" dirty="0"/>
                    </a:p>
                  </a:txBody>
                  <a:tcPr marL="100149" marR="100149" marT="50074" marB="50074"/>
                </a:tc>
              </a:tr>
              <a:tr h="9570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Scenario 1 </a:t>
                      </a:r>
                      <a:endParaRPr lang="en-CA" sz="2000" dirty="0"/>
                    </a:p>
                  </a:txBody>
                  <a:tcPr marL="100149" marR="100149" marT="50074" marB="50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6.1%</a:t>
                      </a:r>
                      <a:endParaRPr lang="en-CA" sz="2000" dirty="0"/>
                    </a:p>
                  </a:txBody>
                  <a:tcPr marL="100149" marR="100149" marT="50074" marB="50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5.9%</a:t>
                      </a:r>
                      <a:endParaRPr lang="en-CA" sz="2000" dirty="0"/>
                    </a:p>
                  </a:txBody>
                  <a:tcPr marL="100149" marR="100149" marT="50074" marB="50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8%</a:t>
                      </a:r>
                      <a:endParaRPr lang="en-CA" sz="2000" dirty="0"/>
                    </a:p>
                  </a:txBody>
                  <a:tcPr marL="100149" marR="100149" marT="50074" marB="50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80%</a:t>
                      </a:r>
                      <a:endParaRPr lang="en-CA" sz="2000" dirty="0"/>
                    </a:p>
                  </a:txBody>
                  <a:tcPr marL="100149" marR="100149" marT="50074" marB="50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20%</a:t>
                      </a:r>
                      <a:endParaRPr lang="en-CA" sz="2000" dirty="0"/>
                    </a:p>
                  </a:txBody>
                  <a:tcPr marL="100149" marR="100149" marT="50074" marB="50074" anchor="ctr"/>
                </a:tc>
              </a:tr>
              <a:tr h="877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Scenario 2</a:t>
                      </a:r>
                      <a:endParaRPr lang="en-CA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CA" sz="2000" dirty="0"/>
                    </a:p>
                  </a:txBody>
                  <a:tcPr marL="100149" marR="100149" marT="50074" marB="50074"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Optimal</a:t>
                      </a:r>
                      <a:r>
                        <a:rPr lang="en-US" sz="2000" baseline="0" dirty="0" smtClean="0"/>
                        <a:t> mix of technologies</a:t>
                      </a:r>
                      <a:endParaRPr lang="en-CA" sz="2000" dirty="0"/>
                    </a:p>
                  </a:txBody>
                  <a:tcPr marL="100149" marR="100149" marT="50074" marB="500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marL="100149" marR="100149" marT="50074" marB="500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marL="100149" marR="100149" marT="50074" marB="50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80%</a:t>
                      </a:r>
                      <a:endParaRPr lang="en-CA" sz="2000" dirty="0"/>
                    </a:p>
                  </a:txBody>
                  <a:tcPr marL="100149" marR="100149" marT="50074" marB="50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a+b+c</a:t>
                      </a:r>
                      <a:r>
                        <a:rPr lang="en-US" sz="2000" dirty="0" smtClean="0"/>
                        <a:t>=20%</a:t>
                      </a:r>
                      <a:endParaRPr lang="en-CA" sz="2000" dirty="0"/>
                    </a:p>
                  </a:txBody>
                  <a:tcPr marL="100149" marR="100149" marT="50074" marB="50074" anchor="ctr"/>
                </a:tc>
              </a:tr>
              <a:tr h="8778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Scenario 3</a:t>
                      </a:r>
                      <a:endParaRPr lang="en-CA" sz="2000" dirty="0"/>
                    </a:p>
                  </a:txBody>
                  <a:tcPr marL="100149" marR="100149" marT="50074" marB="50074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Optima</a:t>
                      </a:r>
                      <a:r>
                        <a:rPr lang="en-US" sz="2000" baseline="0" dirty="0" smtClean="0"/>
                        <a:t>l mix of technologies</a:t>
                      </a:r>
                      <a:endParaRPr lang="en-CA" sz="2000" dirty="0"/>
                    </a:p>
                  </a:txBody>
                  <a:tcPr marL="100149" marR="100149" marT="50074" marB="500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marL="100149" marR="100149" marT="50074" marB="500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marL="100149" marR="100149" marT="50074" marB="50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-------</a:t>
                      </a:r>
                      <a:endParaRPr lang="en-CA" sz="2000" dirty="0"/>
                    </a:p>
                  </a:txBody>
                  <a:tcPr marL="100149" marR="100149" marT="50074" marB="500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a+b+c</a:t>
                      </a:r>
                      <a:r>
                        <a:rPr lang="en-US" sz="2000" dirty="0" smtClean="0"/>
                        <a:t>=100%</a:t>
                      </a:r>
                      <a:endParaRPr lang="en-CA" sz="2000" dirty="0" smtClean="0"/>
                    </a:p>
                  </a:txBody>
                  <a:tcPr marL="100149" marR="100149" marT="50074" marB="50074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" y="5867400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 Capacity factors are: 21% for wind, 20% for solar (own calculation) and 28% for hydropower, 60% fossils (COMELEC, 2010)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r>
              <a:rPr lang="en-US" dirty="0" smtClean="0"/>
              <a:t>Optimal mix model: </a:t>
            </a:r>
          </a:p>
          <a:p>
            <a:pPr lvl="1"/>
            <a:r>
              <a:rPr lang="en-US" b="1" dirty="0" smtClean="0"/>
              <a:t>Mismatch energy </a:t>
            </a:r>
            <a:r>
              <a:rPr lang="en-US" dirty="0" smtClean="0"/>
              <a:t>(Heide et al. 2010):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dirty="0" smtClean="0"/>
              <a:t>: Excess generation factor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: Fraction </a:t>
            </a:r>
            <a:r>
              <a:rPr lang="en-US" dirty="0"/>
              <a:t>of the load is covered by wind</a:t>
            </a:r>
          </a:p>
          <a:p>
            <a:pPr lvl="3"/>
            <a:r>
              <a:rPr lang="en-US" dirty="0"/>
              <a:t>a+ </a:t>
            </a:r>
            <a:r>
              <a:rPr lang="en-GB" dirty="0"/>
              <a:t>b</a:t>
            </a:r>
            <a:r>
              <a:rPr lang="en-US" dirty="0"/>
              <a:t>+ c+ f= 1</a:t>
            </a:r>
          </a:p>
          <a:p>
            <a:pPr lvl="2"/>
            <a:r>
              <a:rPr lang="en-US" dirty="0" smtClean="0"/>
              <a:t>W(t): total wind power generation during time t</a:t>
            </a:r>
          </a:p>
          <a:p>
            <a:pPr lvl="2"/>
            <a:r>
              <a:rPr lang="en-US" dirty="0" smtClean="0"/>
              <a:t>&lt;W&gt;: average wind power generation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GB" dirty="0" smtClean="0"/>
              <a:t>Assumption: Fossil </a:t>
            </a:r>
            <a:r>
              <a:rPr lang="en-GB" dirty="0"/>
              <a:t>and hydropower are time </a:t>
            </a:r>
            <a:r>
              <a:rPr lang="en-GB" dirty="0" smtClean="0"/>
              <a:t>independent</a:t>
            </a:r>
            <a:endParaRPr lang="en-GB" dirty="0"/>
          </a:p>
          <a:p>
            <a:pPr lvl="3"/>
            <a:r>
              <a:rPr lang="en-GB" dirty="0" smtClean="0"/>
              <a:t>h(t)=&lt;h&gt; and F(t)=&lt;F&gt;</a:t>
            </a:r>
          </a:p>
          <a:p>
            <a:pPr lvl="2"/>
            <a:r>
              <a:rPr lang="en-GB" dirty="0" smtClean="0"/>
              <a:t>Based on the maximum potential of Hydropower in Morocco (5 </a:t>
            </a:r>
            <a:r>
              <a:rPr lang="en-GB" dirty="0" err="1" smtClean="0"/>
              <a:t>TWh</a:t>
            </a:r>
            <a:r>
              <a:rPr lang="en-GB" dirty="0" smtClean="0"/>
              <a:t>/year), h is limited to 8.3% by 2020 (MED-CSP,2005)</a:t>
            </a:r>
            <a:endParaRPr lang="en-GB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9D7AE9FB-BD6B-4D66-B948-52FE9F0E7DB9}" type="slidenum">
              <a:rPr lang="en-GB" smtClean="0"/>
              <a:pPr lvl="0">
                <a:defRPr/>
              </a:pPr>
              <a:t>12</a:t>
            </a:fld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en-CA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Alhamwi et al. - 3rd European Energy Conference</a:t>
            </a:r>
            <a:endParaRPr lang="en-CA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79324014"/>
              </p:ext>
            </p:extLst>
          </p:nvPr>
        </p:nvGraphicFramePr>
        <p:xfrm>
          <a:off x="1295400" y="2514600"/>
          <a:ext cx="5637212" cy="669925"/>
        </p:xfrm>
        <a:graphic>
          <a:graphicData uri="http://schemas.openxmlformats.org/presentationml/2006/ole">
            <p:oleObj spid="_x0000_s1419" name="Formel" r:id="rId4" imgW="3835400" imgH="457200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77906" y="6246168"/>
            <a:ext cx="7875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Source: </a:t>
            </a:r>
            <a:r>
              <a:rPr lang="en-US" sz="1200" dirty="0">
                <a:solidFill>
                  <a:schemeClr val="accent1"/>
                </a:solidFill>
              </a:rPr>
              <a:t>Seasonal optimal mix of wind and solar power in a future, highly renewable </a:t>
            </a:r>
            <a:r>
              <a:rPr lang="en-US" sz="1200" dirty="0" smtClean="0">
                <a:solidFill>
                  <a:schemeClr val="accent1"/>
                </a:solidFill>
              </a:rPr>
              <a:t>Europe, Heide et.al 2010</a:t>
            </a:r>
            <a:endParaRPr lang="de-DE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21" b="2987"/>
          <a:stretch/>
        </p:blipFill>
        <p:spPr>
          <a:xfrm>
            <a:off x="609600" y="2675204"/>
            <a:ext cx="5486400" cy="3801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en-GB" smtClean="0"/>
              <a:pPr/>
              <a:t>13</a:t>
            </a:fld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  <p:cxnSp>
        <p:nvCxnSpPr>
          <p:cNvPr id="11" name="Curved Connector 10"/>
          <p:cNvCxnSpPr/>
          <p:nvPr/>
        </p:nvCxnSpPr>
        <p:spPr>
          <a:xfrm rot="5400000">
            <a:off x="2662282" y="3052718"/>
            <a:ext cx="3057436" cy="1219200"/>
          </a:xfrm>
          <a:prstGeom prst="curvedConnector3">
            <a:avLst>
              <a:gd name="adj1" fmla="val 18223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5400000">
            <a:off x="1397283" y="2641317"/>
            <a:ext cx="1244034" cy="228600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>
            <a:off x="2328629" y="2624371"/>
            <a:ext cx="1362542" cy="3810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02930044"/>
              </p:ext>
            </p:extLst>
          </p:nvPr>
        </p:nvGraphicFramePr>
        <p:xfrm>
          <a:off x="559638" y="1828800"/>
          <a:ext cx="5460162" cy="774257"/>
        </p:xfrm>
        <a:graphic>
          <a:graphicData uri="http://schemas.openxmlformats.org/presentationml/2006/ole">
            <p:oleObj spid="_x0000_s20972" name="Formel" r:id="rId5" imgW="3213100" imgH="457200" progId="Equation.3">
              <p:embed/>
            </p:oleObj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87255749"/>
              </p:ext>
            </p:extLst>
          </p:nvPr>
        </p:nvGraphicFramePr>
        <p:xfrm>
          <a:off x="6019800" y="4713803"/>
          <a:ext cx="709613" cy="298450"/>
        </p:xfrm>
        <a:graphic>
          <a:graphicData uri="http://schemas.openxmlformats.org/presentationml/2006/ole">
            <p:oleObj spid="_x0000_s20973" name="Formel" r:id="rId6" imgW="482391" imgH="203112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20301154"/>
              </p:ext>
            </p:extLst>
          </p:nvPr>
        </p:nvGraphicFramePr>
        <p:xfrm>
          <a:off x="6019800" y="3628509"/>
          <a:ext cx="709613" cy="298450"/>
        </p:xfrm>
        <a:graphic>
          <a:graphicData uri="http://schemas.openxmlformats.org/presentationml/2006/ole">
            <p:oleObj spid="_x0000_s20974" name="Formel" r:id="rId7" imgW="482391" imgH="203112" progId="Equation.3">
              <p:embed/>
            </p:oleObj>
          </a:graphicData>
        </a:graphic>
      </p:graphicFrame>
      <p:sp>
        <p:nvSpPr>
          <p:cNvPr id="9" name="Rechteck 8"/>
          <p:cNvSpPr/>
          <p:nvPr/>
        </p:nvSpPr>
        <p:spPr>
          <a:xfrm>
            <a:off x="6729413" y="3593068"/>
            <a:ext cx="2132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 Excess generation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745274" y="4678362"/>
            <a:ext cx="214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 Deficit generation</a:t>
            </a:r>
            <a:endParaRPr lang="de-D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56215" cy="4495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Mismatch energy is a key to determine the storage needs </a:t>
            </a:r>
          </a:p>
          <a:p>
            <a:pPr lvl="1"/>
            <a:r>
              <a:rPr lang="en-US" dirty="0" smtClean="0"/>
              <a:t>Storage model</a:t>
            </a:r>
          </a:p>
          <a:p>
            <a:pPr lvl="2"/>
            <a:endParaRPr lang="en-US" dirty="0" smtClean="0"/>
          </a:p>
          <a:p>
            <a:pPr lvl="2"/>
            <a:r>
              <a:rPr lang="en-US" dirty="0"/>
              <a:t>H(t): total storage during time t</a:t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E</a:t>
            </a:r>
            <a:r>
              <a:rPr lang="en-GB" baseline="-25000" dirty="0" smtClean="0"/>
              <a:t>H</a:t>
            </a:r>
            <a:r>
              <a:rPr lang="en-US" dirty="0" smtClean="0"/>
              <a:t> </a:t>
            </a:r>
            <a:r>
              <a:rPr lang="en-US" dirty="0"/>
              <a:t>: required </a:t>
            </a:r>
            <a:r>
              <a:rPr lang="en-US" dirty="0" smtClean="0"/>
              <a:t>storage</a:t>
            </a:r>
            <a:br>
              <a:rPr lang="en-US" dirty="0" smtClean="0"/>
            </a:b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9D7AE9FB-BD6B-4D66-B948-52FE9F0E7DB9}" type="slidenum">
              <a:rPr lang="en-GB" smtClean="0"/>
              <a:pPr lvl="0">
                <a:defRPr/>
              </a:pPr>
              <a:t>14</a:t>
            </a:fld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en-CA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Alhamwi et al. - 3rd European Energy Conference</a:t>
            </a:r>
            <a:endParaRPr lang="en-CA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46937663"/>
              </p:ext>
            </p:extLst>
          </p:nvPr>
        </p:nvGraphicFramePr>
        <p:xfrm>
          <a:off x="476250" y="3200400"/>
          <a:ext cx="4019550" cy="1073150"/>
        </p:xfrm>
        <a:graphic>
          <a:graphicData uri="http://schemas.openxmlformats.org/presentationml/2006/ole">
            <p:oleObj spid="_x0000_s19271" name="Formel" r:id="rId4" imgW="1714500" imgH="457200" progId="Equation.3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98083378"/>
              </p:ext>
            </p:extLst>
          </p:nvPr>
        </p:nvGraphicFramePr>
        <p:xfrm>
          <a:off x="1295400" y="4648200"/>
          <a:ext cx="2590800" cy="630237"/>
        </p:xfrm>
        <a:graphic>
          <a:graphicData uri="http://schemas.openxmlformats.org/presentationml/2006/ole">
            <p:oleObj spid="_x0000_s19272" name="Equation" r:id="rId5" imgW="1841500" imgH="482600" progId="Equation.3">
              <p:embed/>
            </p:oleObj>
          </a:graphicData>
        </a:graphic>
      </p:graphicFrame>
      <p:pic>
        <p:nvPicPr>
          <p:cNvPr id="19" name="Inhaltsplatzhalter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21"/>
          <a:stretch/>
        </p:blipFill>
        <p:spPr>
          <a:xfrm>
            <a:off x="4648202" y="2286446"/>
            <a:ext cx="4495798" cy="4077584"/>
          </a:xfrm>
          <a:prstGeom prst="rect">
            <a:avLst/>
          </a:prstGeom>
        </p:spPr>
      </p:pic>
      <p:sp>
        <p:nvSpPr>
          <p:cNvPr id="20" name="Textfeld 27"/>
          <p:cNvSpPr txBox="1"/>
          <p:nvPr/>
        </p:nvSpPr>
        <p:spPr>
          <a:xfrm>
            <a:off x="5105400" y="3581400"/>
            <a:ext cx="1502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Required storage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31"/>
          <p:cNvCxnSpPr/>
          <p:nvPr/>
        </p:nvCxnSpPr>
        <p:spPr>
          <a:xfrm>
            <a:off x="6553200" y="3657600"/>
            <a:ext cx="97025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5"/>
          <p:cNvCxnSpPr/>
          <p:nvPr/>
        </p:nvCxnSpPr>
        <p:spPr>
          <a:xfrm>
            <a:off x="6477000" y="3886200"/>
            <a:ext cx="149949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9"/>
          <p:cNvCxnSpPr/>
          <p:nvPr/>
        </p:nvCxnSpPr>
        <p:spPr>
          <a:xfrm>
            <a:off x="6934200" y="3657600"/>
            <a:ext cx="0" cy="228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CA" dirty="0"/>
              <a:t>Background</a:t>
            </a:r>
          </a:p>
          <a:p>
            <a:pPr>
              <a:spcBef>
                <a:spcPts val="1200"/>
              </a:spcBef>
            </a:pPr>
            <a:r>
              <a:rPr lang="en-CA" dirty="0"/>
              <a:t>Country Profile</a:t>
            </a:r>
          </a:p>
          <a:p>
            <a:pPr>
              <a:spcBef>
                <a:spcPts val="1200"/>
              </a:spcBef>
            </a:pPr>
            <a:r>
              <a:rPr lang="en-CA" dirty="0"/>
              <a:t>Methodology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Scenarios definition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Optimal mix analysis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Storage model</a:t>
            </a:r>
          </a:p>
          <a:p>
            <a:pPr>
              <a:spcBef>
                <a:spcPts val="1200"/>
              </a:spcBef>
            </a:pPr>
            <a:r>
              <a:rPr lang="en-CA" b="1" dirty="0" smtClean="0"/>
              <a:t>Optimal </a:t>
            </a:r>
            <a:r>
              <a:rPr lang="en-CA" b="1" dirty="0"/>
              <a:t>mix results</a:t>
            </a:r>
          </a:p>
          <a:p>
            <a:pPr>
              <a:spcBef>
                <a:spcPts val="1200"/>
              </a:spcBef>
            </a:pPr>
            <a:r>
              <a:rPr lang="en-CA" dirty="0"/>
              <a:t>Discussion</a:t>
            </a:r>
          </a:p>
          <a:p>
            <a:pPr>
              <a:spcBef>
                <a:spcPts val="1200"/>
              </a:spcBef>
            </a:pPr>
            <a:r>
              <a:rPr lang="en-US" dirty="0"/>
              <a:t>Conclusion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190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and Findings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Optimal mix of renewables for the National Energy Strategy in </a:t>
            </a:r>
            <a:r>
              <a:rPr lang="en-GB" dirty="0" smtClean="0"/>
              <a:t>Morocco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  <p:pic>
        <p:nvPicPr>
          <p:cNvPr id="7" name="Inhaltsplatzhalt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21"/>
          <a:stretch/>
        </p:blipFill>
        <p:spPr>
          <a:xfrm>
            <a:off x="4724401" y="3048000"/>
            <a:ext cx="3276600" cy="2971800"/>
          </a:xfrm>
          <a:prstGeom prst="rect">
            <a:avLst/>
          </a:prstGeom>
        </p:spPr>
      </p:pic>
      <p:pic>
        <p:nvPicPr>
          <p:cNvPr id="8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198"/>
          <a:stretch/>
        </p:blipFill>
        <p:spPr>
          <a:xfrm>
            <a:off x="1066800" y="3048000"/>
            <a:ext cx="3667125" cy="3028950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3124201" y="4343400"/>
            <a:ext cx="0" cy="139848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0"/>
          <p:cNvCxnSpPr/>
          <p:nvPr/>
        </p:nvCxnSpPr>
        <p:spPr>
          <a:xfrm>
            <a:off x="1600201" y="4343400"/>
            <a:ext cx="1524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27"/>
          <p:cNvSpPr txBox="1"/>
          <p:nvPr/>
        </p:nvSpPr>
        <p:spPr>
          <a:xfrm>
            <a:off x="4981576" y="388319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Required storage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31"/>
          <p:cNvCxnSpPr/>
          <p:nvPr/>
        </p:nvCxnSpPr>
        <p:spPr>
          <a:xfrm>
            <a:off x="6096001" y="4037826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5"/>
          <p:cNvCxnSpPr/>
          <p:nvPr/>
        </p:nvCxnSpPr>
        <p:spPr>
          <a:xfrm>
            <a:off x="6019801" y="4191000"/>
            <a:ext cx="1295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9"/>
          <p:cNvCxnSpPr/>
          <p:nvPr/>
        </p:nvCxnSpPr>
        <p:spPr>
          <a:xfrm>
            <a:off x="6400801" y="4037826"/>
            <a:ext cx="0" cy="1524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457326" y="2540883"/>
            <a:ext cx="27432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</a:rPr>
              <a:t>Scenario 2</a:t>
            </a:r>
          </a:p>
          <a:p>
            <a:pPr algn="ctr"/>
            <a:r>
              <a:rPr lang="de-DE" sz="1200" b="1" dirty="0" smtClean="0">
                <a:solidFill>
                  <a:schemeClr val="accent1"/>
                </a:solidFill>
              </a:rPr>
              <a:t>@ </a:t>
            </a:r>
            <a:r>
              <a:rPr lang="en-GB" sz="1200" b="1" dirty="0">
                <a:solidFill>
                  <a:schemeClr val="accent1"/>
                </a:solidFill>
              </a:rPr>
              <a:t>γ=1.1 and 90% storage </a:t>
            </a:r>
            <a:r>
              <a:rPr lang="en-GB" sz="1200" b="1" dirty="0" smtClean="0">
                <a:solidFill>
                  <a:schemeClr val="accent1"/>
                </a:solidFill>
              </a:rPr>
              <a:t>efficiencies</a:t>
            </a:r>
            <a:endParaRPr lang="de-DE" sz="1200" b="1" dirty="0">
              <a:solidFill>
                <a:schemeClr val="accent1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accent1"/>
                </a:solidFill>
              </a:rPr>
              <a:t>a= 9.2%, b= 5.8% </a:t>
            </a:r>
            <a:r>
              <a:rPr lang="de-DE" sz="1200" b="1" dirty="0" err="1" smtClean="0">
                <a:solidFill>
                  <a:schemeClr val="accent1"/>
                </a:solidFill>
              </a:rPr>
              <a:t>and</a:t>
            </a:r>
            <a:r>
              <a:rPr lang="de-DE" sz="1200" b="1" dirty="0" smtClean="0">
                <a:solidFill>
                  <a:schemeClr val="accent1"/>
                </a:solidFill>
              </a:rPr>
              <a:t> h= 5%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343276" y="300481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>
                    <a:lumMod val="50000"/>
                  </a:schemeClr>
                </a:solidFill>
              </a:rPr>
              <a:t>Storage</a:t>
            </a:r>
            <a:endParaRPr lang="de-DE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7" name="Inhaltsplatzhalt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" t="5624" r="81" b="2703"/>
          <a:stretch/>
        </p:blipFill>
        <p:spPr>
          <a:xfrm>
            <a:off x="1295400" y="2076450"/>
            <a:ext cx="6534151" cy="4324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4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and Findings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  <p:sp>
        <p:nvSpPr>
          <p:cNvPr id="8" name="Rectangle 9"/>
          <p:cNvSpPr/>
          <p:nvPr/>
        </p:nvSpPr>
        <p:spPr>
          <a:xfrm>
            <a:off x="228600" y="6200001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 Capacity factors are: 21% for wind, 20% for solar (own calculation) and 28% for hydropower, 60% for fossils (COMELEC, 2010)</a:t>
            </a:r>
            <a:endParaRPr lang="en-GB" sz="1200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95315706"/>
              </p:ext>
            </p:extLst>
          </p:nvPr>
        </p:nvGraphicFramePr>
        <p:xfrm>
          <a:off x="914400" y="1371600"/>
          <a:ext cx="7391400" cy="456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072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840760" cy="642943"/>
          </a:xfrm>
        </p:spPr>
        <p:txBody>
          <a:bodyPr/>
          <a:lstStyle/>
          <a:p>
            <a:r>
              <a:rPr lang="en-GB" dirty="0" smtClean="0"/>
              <a:t>Results and Findings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18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4392161"/>
              </p:ext>
            </p:extLst>
          </p:nvPr>
        </p:nvGraphicFramePr>
        <p:xfrm>
          <a:off x="381000" y="2476499"/>
          <a:ext cx="8305800" cy="358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905000"/>
                <a:gridCol w="2362200"/>
                <a:gridCol w="2286000"/>
              </a:tblGrid>
              <a:tr h="118570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Scenario 3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Optimal mix</a:t>
                      </a:r>
                    </a:p>
                    <a:p>
                      <a:pPr algn="ctr"/>
                      <a:r>
                        <a:rPr lang="en-GB" sz="2000" noProof="0" dirty="0" smtClean="0"/>
                        <a:t>% energy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Energy Generated </a:t>
                      </a:r>
                      <a:r>
                        <a:rPr lang="en-GB" sz="2000" noProof="0" dirty="0" err="1" smtClean="0"/>
                        <a:t>TWh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Installed Capacity </a:t>
                      </a:r>
                    </a:p>
                    <a:p>
                      <a:pPr algn="ctr"/>
                      <a:r>
                        <a:rPr lang="en-GB" sz="2000" noProof="0" dirty="0" smtClean="0"/>
                        <a:t>GW</a:t>
                      </a:r>
                      <a:endParaRPr lang="en-GB" sz="2000" noProof="0" dirty="0"/>
                    </a:p>
                  </a:txBody>
                  <a:tcPr anchor="ctr"/>
                </a:tc>
              </a:tr>
              <a:tr h="608855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</a:t>
                      </a:r>
                      <a:endParaRPr lang="en-GB" b="1" noProof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34 %</a:t>
                      </a:r>
                      <a:endParaRPr lang="en-GB" b="1" noProof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n-GB" b="1" noProof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n-GB" b="1" noProof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08855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Solar</a:t>
                      </a:r>
                      <a:endParaRPr lang="en-GB" b="1" noProof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58 %</a:t>
                      </a:r>
                      <a:endParaRPr lang="en-GB" b="1" noProof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n-GB" b="1" noProof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n-GB" b="1" noProof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08855">
                <a:tc>
                  <a:txBody>
                    <a:bodyPr/>
                    <a:lstStyle/>
                    <a:p>
                      <a:pPr algn="ctr"/>
                      <a:r>
                        <a:rPr lang="en-GB" b="1" noProof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Hydro</a:t>
                      </a:r>
                      <a:endParaRPr lang="en-GB" b="1" noProof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8 %</a:t>
                      </a:r>
                      <a:endParaRPr lang="en-GB" b="1" noProof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GB" b="1" noProof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GB" b="1" noProof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69136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GB" b="1" noProof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100 %</a:t>
                      </a:r>
                      <a:endParaRPr lang="en-GB" b="1" noProof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n-GB" b="1" noProof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en-GB" b="1" noProof="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00595"/>
          </a:xfrm>
        </p:spPr>
        <p:txBody>
          <a:bodyPr/>
          <a:lstStyle/>
          <a:p>
            <a:r>
              <a:rPr lang="en-GB" dirty="0" smtClean="0"/>
              <a:t>Based on the share of energy generations, the required installed capacity of each renewable power technology can be calculated</a:t>
            </a:r>
            <a:endParaRPr lang="en-GB" dirty="0"/>
          </a:p>
        </p:txBody>
      </p:sp>
      <p:sp>
        <p:nvSpPr>
          <p:cNvPr id="9" name="Rectangle 9"/>
          <p:cNvSpPr/>
          <p:nvPr/>
        </p:nvSpPr>
        <p:spPr>
          <a:xfrm>
            <a:off x="381000" y="6019800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 Capacity factors are: 21% for wind, 20% for solar (own calculation) and 28% for hydropower, 60% for fossils (COMELEC, 2010)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CA" dirty="0"/>
              <a:t>Background</a:t>
            </a:r>
          </a:p>
          <a:p>
            <a:pPr>
              <a:spcBef>
                <a:spcPts val="1200"/>
              </a:spcBef>
            </a:pPr>
            <a:r>
              <a:rPr lang="en-CA" dirty="0"/>
              <a:t>Country Profile</a:t>
            </a:r>
          </a:p>
          <a:p>
            <a:pPr>
              <a:spcBef>
                <a:spcPts val="1200"/>
              </a:spcBef>
            </a:pPr>
            <a:r>
              <a:rPr lang="en-CA" dirty="0"/>
              <a:t>Methodology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Scenarios definition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Optimal mix analysis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Storage model</a:t>
            </a:r>
          </a:p>
          <a:p>
            <a:pPr>
              <a:spcBef>
                <a:spcPts val="1200"/>
              </a:spcBef>
            </a:pPr>
            <a:r>
              <a:rPr lang="en-CA" dirty="0" smtClean="0"/>
              <a:t>Optimal </a:t>
            </a:r>
            <a:r>
              <a:rPr lang="en-CA" dirty="0"/>
              <a:t>mix results</a:t>
            </a:r>
          </a:p>
          <a:p>
            <a:pPr>
              <a:spcBef>
                <a:spcPts val="1200"/>
              </a:spcBef>
            </a:pPr>
            <a:r>
              <a:rPr lang="en-CA" b="1" dirty="0"/>
              <a:t>Discussion</a:t>
            </a:r>
          </a:p>
          <a:p>
            <a:pPr>
              <a:spcBef>
                <a:spcPts val="1200"/>
              </a:spcBef>
            </a:pPr>
            <a:r>
              <a:rPr lang="en-US" dirty="0"/>
              <a:t>Conclusion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7972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://www.photovoltaik.eu/fileadmin/uploads/bilder/News/Abbildung_Desert_Power_2050.jpg"/>
          <p:cNvPicPr>
            <a:picLocks noChangeAspect="1" noChangeArrowheads="1"/>
          </p:cNvPicPr>
          <p:nvPr/>
        </p:nvPicPr>
        <p:blipFill rotWithShape="1">
          <a:blip r:embed="rId2" cstate="print"/>
          <a:srcRect l="539" t="1565" r="2557" b="38140"/>
          <a:stretch/>
        </p:blipFill>
        <p:spPr bwMode="auto">
          <a:xfrm>
            <a:off x="-1" y="650495"/>
            <a:ext cx="9144001" cy="590270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1828800"/>
            <a:ext cx="6400800" cy="1524000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 smtClean="0"/>
              <a:t>Alhamwi</a:t>
            </a:r>
            <a:r>
              <a:rPr lang="de-DE" dirty="0"/>
              <a:t> </a:t>
            </a:r>
            <a:r>
              <a:rPr lang="de-DE" dirty="0" smtClean="0"/>
              <a:t>et al. - 3rd European </a:t>
            </a:r>
            <a:r>
              <a:rPr lang="de-DE" dirty="0" err="1" smtClean="0"/>
              <a:t>Energy</a:t>
            </a:r>
            <a:r>
              <a:rPr lang="de-DE" dirty="0" smtClean="0"/>
              <a:t> Conference</a:t>
            </a:r>
            <a:endParaRPr lang="de-DE" dirty="0"/>
          </a:p>
        </p:txBody>
      </p:sp>
      <p:sp>
        <p:nvSpPr>
          <p:cNvPr id="9" name="Rectangle 10"/>
          <p:cNvSpPr/>
          <p:nvPr/>
        </p:nvSpPr>
        <p:spPr>
          <a:xfrm>
            <a:off x="7010400" y="6248400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Source:  (Fraunhofer and Dii,  2012)                                                                             </a:t>
            </a:r>
            <a:endParaRPr lang="en-CA" sz="11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371600"/>
            <a:ext cx="6019800" cy="2438400"/>
          </a:xfrm>
        </p:spPr>
        <p:txBody>
          <a:bodyPr/>
          <a:lstStyle/>
          <a:p>
            <a:endParaRPr lang="en-GB" dirty="0" smtClean="0"/>
          </a:p>
          <a:p>
            <a:pPr algn="just"/>
            <a:r>
              <a:rPr lang="en-GB" dirty="0" smtClean="0"/>
              <a:t>15% of the European electricity needs can be provided by solar electricity imports from MENA (DLR, 2009) </a:t>
            </a:r>
          </a:p>
          <a:p>
            <a:pPr marL="342900" lvl="1" indent="-342900" algn="just">
              <a:buClrTx/>
              <a:buBlip>
                <a:blip r:embed="rId3"/>
              </a:buBlip>
            </a:pPr>
            <a:r>
              <a:rPr lang="en-GB" sz="2000" i="1" dirty="0"/>
              <a:t>“A well balanced mix of renewable energies can replace electricity from fossil fuels” </a:t>
            </a:r>
            <a:r>
              <a:rPr lang="en-GB" sz="2000" dirty="0"/>
              <a:t>(MED-CSP, 2005) </a:t>
            </a:r>
          </a:p>
          <a:p>
            <a:pPr algn="just"/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42305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Summary of optimal mix </a:t>
            </a:r>
            <a:r>
              <a:rPr lang="en-GB" dirty="0" smtClean="0"/>
              <a:t>results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94723058"/>
              </p:ext>
            </p:extLst>
          </p:nvPr>
        </p:nvGraphicFramePr>
        <p:xfrm>
          <a:off x="3143250" y="2209800"/>
          <a:ext cx="3276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91941306"/>
              </p:ext>
            </p:extLst>
          </p:nvPr>
        </p:nvGraphicFramePr>
        <p:xfrm>
          <a:off x="476250" y="2209800"/>
          <a:ext cx="3048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2960311"/>
              </p:ext>
            </p:extLst>
          </p:nvPr>
        </p:nvGraphicFramePr>
        <p:xfrm>
          <a:off x="5810250" y="2209800"/>
          <a:ext cx="325755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9"/>
          <p:cNvSpPr/>
          <p:nvPr/>
        </p:nvSpPr>
        <p:spPr>
          <a:xfrm>
            <a:off x="533400" y="6200001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 Capacity factors are: 21% for wind, 20% for solar (own calculation) and 28% for hydropower, 60% for fossils (COMELEC, 2010)</a:t>
            </a:r>
            <a:endParaRPr lang="en-GB" sz="1200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8017874"/>
              </p:ext>
            </p:extLst>
          </p:nvPr>
        </p:nvGraphicFramePr>
        <p:xfrm>
          <a:off x="457200" y="4953000"/>
          <a:ext cx="8153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790700"/>
                <a:gridCol w="2137513"/>
                <a:gridCol w="1939187"/>
              </a:tblGrid>
              <a:tr h="381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Scenario 1</a:t>
                      </a:r>
                      <a:endParaRPr lang="de-DE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Scenario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Scenario 3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r>
                        <a:rPr lang="en-GB" sz="1400" b="1" kern="1200" baseline="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Storage </a:t>
                      </a:r>
                      <a:r>
                        <a:rPr lang="en-GB" sz="1400" b="1" kern="1200" baseline="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av.h.l</a:t>
                      </a:r>
                      <a:endParaRPr lang="de-DE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de-DE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de-DE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278</a:t>
                      </a:r>
                      <a:endParaRPr lang="de-DE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chemeClr val="tx2"/>
                          </a:solidFill>
                        </a:rPr>
                        <a:t>Total installed capacity GW</a:t>
                      </a:r>
                      <a:endParaRPr lang="en-GB" sz="14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de-DE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de-DE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tx2"/>
                          </a:solidFill>
                        </a:rPr>
                        <a:t>33</a:t>
                      </a:r>
                      <a:endParaRPr lang="de-DE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570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Optimal mix of renewables for the National Energy Strategy in </a:t>
            </a:r>
            <a:r>
              <a:rPr lang="en-GB" dirty="0" smtClean="0"/>
              <a:t>Morocco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  <p:pic>
        <p:nvPicPr>
          <p:cNvPr id="8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38" r="9198"/>
          <a:stretch/>
        </p:blipFill>
        <p:spPr>
          <a:xfrm>
            <a:off x="1828800" y="2179259"/>
            <a:ext cx="5412578" cy="4308006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4886325" y="3886200"/>
            <a:ext cx="0" cy="216048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0"/>
          <p:cNvCxnSpPr/>
          <p:nvPr/>
        </p:nvCxnSpPr>
        <p:spPr>
          <a:xfrm>
            <a:off x="2590800" y="3886200"/>
            <a:ext cx="2286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055022" y="2025371"/>
            <a:ext cx="4629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</a:rPr>
              <a:t>a= 9.2%, b= 5.8% </a:t>
            </a:r>
            <a:r>
              <a:rPr lang="de-DE" sz="1400" b="1" dirty="0" err="1" smtClean="0">
                <a:solidFill>
                  <a:schemeClr val="accent1"/>
                </a:solidFill>
              </a:rPr>
              <a:t>and</a:t>
            </a:r>
            <a:r>
              <a:rPr lang="de-DE" sz="1400" b="1" dirty="0" smtClean="0">
                <a:solidFill>
                  <a:schemeClr val="accent1"/>
                </a:solidFill>
              </a:rPr>
              <a:t> h= 5%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29200" y="2179259"/>
            <a:ext cx="3205942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1">
                    <a:lumMod val="50000"/>
                  </a:schemeClr>
                </a:solidFill>
              </a:rPr>
              <a:t>Storage</a:t>
            </a:r>
            <a:endParaRPr lang="de-DE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6866" name="Picture 2" descr="http://9f1780.medialib.glogster.com/media/b081ed48e3e78b954502de27c679a1ccbe72d0198df4b5798435b70f17a1e0b1/jpg-2739-hot-sun-cartoon-charac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181600"/>
            <a:ext cx="914400" cy="931901"/>
          </a:xfrm>
          <a:prstGeom prst="rect">
            <a:avLst/>
          </a:prstGeom>
          <a:noFill/>
        </p:spPr>
      </p:pic>
      <p:pic>
        <p:nvPicPr>
          <p:cNvPr id="36870" name="Picture 6" descr="http://www.valentinecapitalassetmanagement.com/valentine_articles/whichw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7813" y="2438400"/>
            <a:ext cx="1272987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70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CA" dirty="0"/>
              <a:t>Background</a:t>
            </a:r>
          </a:p>
          <a:p>
            <a:pPr>
              <a:spcBef>
                <a:spcPts val="1200"/>
              </a:spcBef>
            </a:pPr>
            <a:r>
              <a:rPr lang="en-CA" dirty="0"/>
              <a:t>Country Profile</a:t>
            </a:r>
          </a:p>
          <a:p>
            <a:pPr>
              <a:spcBef>
                <a:spcPts val="1200"/>
              </a:spcBef>
            </a:pPr>
            <a:r>
              <a:rPr lang="en-CA" dirty="0"/>
              <a:t>Methodology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Scenarios definition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Optimal mix analysis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Storage model</a:t>
            </a:r>
          </a:p>
          <a:p>
            <a:pPr>
              <a:spcBef>
                <a:spcPts val="1200"/>
              </a:spcBef>
            </a:pPr>
            <a:r>
              <a:rPr lang="en-CA" dirty="0" smtClean="0"/>
              <a:t>Optimal </a:t>
            </a:r>
            <a:r>
              <a:rPr lang="en-CA" dirty="0"/>
              <a:t>mix results</a:t>
            </a:r>
          </a:p>
          <a:p>
            <a:pPr>
              <a:spcBef>
                <a:spcPts val="1200"/>
              </a:spcBef>
            </a:pPr>
            <a:r>
              <a:rPr lang="en-CA" dirty="0"/>
              <a:t>Discussion</a:t>
            </a:r>
          </a:p>
          <a:p>
            <a:pPr>
              <a:spcBef>
                <a:spcPts val="1200"/>
              </a:spcBef>
            </a:pPr>
            <a:r>
              <a:rPr lang="en-US" b="1" dirty="0"/>
              <a:t>Conclusion</a:t>
            </a:r>
          </a:p>
          <a:p>
            <a:pPr>
              <a:spcBef>
                <a:spcPts val="120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3400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r>
              <a:rPr lang="en-GB" dirty="0" smtClean="0"/>
              <a:t>Energy </a:t>
            </a:r>
            <a:r>
              <a:rPr lang="en-GB" dirty="0"/>
              <a:t>transition implies multiple challenges of various </a:t>
            </a:r>
            <a:r>
              <a:rPr lang="en-GB" dirty="0" smtClean="0"/>
              <a:t>dimensions</a:t>
            </a:r>
          </a:p>
          <a:p>
            <a:pPr marL="0" indent="0">
              <a:buNone/>
            </a:pPr>
            <a:endParaRPr lang="de-DE" dirty="0"/>
          </a:p>
          <a:p>
            <a:r>
              <a:rPr lang="en-GB" dirty="0" smtClean="0"/>
              <a:t>Meteorological </a:t>
            </a:r>
            <a:r>
              <a:rPr lang="en-GB" dirty="0"/>
              <a:t>planning for designing </a:t>
            </a:r>
            <a:r>
              <a:rPr lang="en-GB" dirty="0" smtClean="0"/>
              <a:t>a renewables </a:t>
            </a:r>
            <a:r>
              <a:rPr lang="en-GB" dirty="0"/>
              <a:t>National Energy </a:t>
            </a:r>
            <a:r>
              <a:rPr lang="en-GB" dirty="0" smtClean="0"/>
              <a:t>Strategy is important because:</a:t>
            </a:r>
          </a:p>
          <a:p>
            <a:pPr lvl="1"/>
            <a:r>
              <a:rPr lang="en-GB" dirty="0" smtClean="0"/>
              <a:t>Renewables are highly dependent on weather conditions</a:t>
            </a:r>
          </a:p>
          <a:p>
            <a:pPr lvl="1"/>
            <a:r>
              <a:rPr lang="en-GB" dirty="0" smtClean="0"/>
              <a:t>In order to estimate the required pack up capacities </a:t>
            </a:r>
          </a:p>
          <a:p>
            <a:pPr lvl="1"/>
            <a:r>
              <a:rPr lang="en-GB" dirty="0" smtClean="0"/>
              <a:t>To minimize the needs for storage and balancing energies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… for the future analyses</a:t>
            </a:r>
          </a:p>
          <a:p>
            <a:pPr lvl="1"/>
            <a:r>
              <a:rPr lang="en-GB" dirty="0" smtClean="0"/>
              <a:t>Analyses of long term data</a:t>
            </a:r>
          </a:p>
          <a:p>
            <a:pPr lvl="1"/>
            <a:r>
              <a:rPr lang="en-GB" dirty="0" smtClean="0"/>
              <a:t>Integration of cost as a driving force</a:t>
            </a:r>
          </a:p>
          <a:p>
            <a:pPr lvl="1"/>
            <a:r>
              <a:rPr lang="en-GB" dirty="0" smtClean="0"/>
              <a:t>Implantation of specific renewable technologies in the model, </a:t>
            </a:r>
            <a:r>
              <a:rPr lang="de-DE" dirty="0" smtClean="0"/>
              <a:t>e.g. CSP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CA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9617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16"/>
          <p:cNvSpPr>
            <a:spLocks noChangeArrowheads="1"/>
          </p:cNvSpPr>
          <p:nvPr/>
        </p:nvSpPr>
        <p:spPr bwMode="auto">
          <a:xfrm>
            <a:off x="2566988" y="3454400"/>
            <a:ext cx="4021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accent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39400"/>
              </a:buClr>
              <a:buFont typeface="Arial" charset="0"/>
              <a:buChar char="»"/>
              <a:defRPr>
                <a:solidFill>
                  <a:schemeClr val="accent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39400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39400"/>
              </a:buClr>
              <a:buFont typeface="Arial" charset="0"/>
              <a:buChar char="•"/>
              <a:defRPr sz="1600">
                <a:solidFill>
                  <a:schemeClr val="accent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9400"/>
              </a:buClr>
              <a:buFont typeface="Symbol" pitchFamily="18" charset="2"/>
              <a:buChar char="-"/>
              <a:defRPr sz="1600">
                <a:solidFill>
                  <a:schemeClr val="accent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00"/>
              </a:buClr>
              <a:buFont typeface="Symbol" pitchFamily="18" charset="2"/>
              <a:buChar char="-"/>
              <a:defRPr sz="1600">
                <a:solidFill>
                  <a:schemeClr val="accent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00"/>
              </a:buClr>
              <a:buFont typeface="Symbol" pitchFamily="18" charset="2"/>
              <a:buChar char="-"/>
              <a:defRPr sz="1600">
                <a:solidFill>
                  <a:schemeClr val="accent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00"/>
              </a:buClr>
              <a:buFont typeface="Symbol" pitchFamily="18" charset="2"/>
              <a:buChar char="-"/>
              <a:defRPr sz="1600">
                <a:solidFill>
                  <a:schemeClr val="accent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9400"/>
              </a:buClr>
              <a:buFont typeface="Symbol" pitchFamily="18" charset="2"/>
              <a:buChar char="-"/>
              <a:defRPr sz="1600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2400" b="1">
                <a:solidFill>
                  <a:srgbClr val="004178"/>
                </a:solidFill>
              </a:rPr>
              <a:t>Thank you for your attention! </a:t>
            </a:r>
            <a:endParaRPr lang="de-DE" altLang="en-US" sz="2400">
              <a:solidFill>
                <a:schemeClr val="tx1"/>
              </a:solidFill>
            </a:endParaRPr>
          </a:p>
        </p:txBody>
      </p:sp>
      <p:pic>
        <p:nvPicPr>
          <p:cNvPr id="16" name="Grafik 15" descr="_MG_580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27" b="-5000"/>
          <a:stretch>
            <a:fillRect/>
          </a:stretch>
        </p:blipFill>
        <p:spPr bwMode="auto">
          <a:xfrm>
            <a:off x="0" y="2997200"/>
            <a:ext cx="24844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el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6840537" cy="642937"/>
          </a:xfrm>
        </p:spPr>
        <p:txBody>
          <a:bodyPr/>
          <a:lstStyle/>
          <a:p>
            <a:pPr eaLnBrk="1" hangingPunct="1"/>
            <a:r>
              <a:rPr lang="de-DE" altLang="en-US" smtClean="0"/>
              <a:t>NEXT ENERGY – Energy Research for the Future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349375"/>
            <a:ext cx="268763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 descr="_MG_619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91"/>
          <a:stretch>
            <a:fillRect/>
          </a:stretch>
        </p:blipFill>
        <p:spPr bwMode="auto">
          <a:xfrm>
            <a:off x="4511675" y="1322388"/>
            <a:ext cx="2565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105150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 descr="_MG_576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9" r="3136"/>
          <a:stretch>
            <a:fillRect/>
          </a:stretch>
        </p:blipFill>
        <p:spPr bwMode="auto">
          <a:xfrm>
            <a:off x="6670675" y="1328738"/>
            <a:ext cx="25717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 descr="_MG_2708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9"/>
          <a:stretch>
            <a:fillRect/>
          </a:stretch>
        </p:blipFill>
        <p:spPr bwMode="auto">
          <a:xfrm>
            <a:off x="-71438" y="1341438"/>
            <a:ext cx="2482851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3" descr="_MG_2515.JP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44"/>
          <a:stretch>
            <a:fillRect/>
          </a:stretch>
        </p:blipFill>
        <p:spPr bwMode="auto">
          <a:xfrm>
            <a:off x="0" y="4662488"/>
            <a:ext cx="24114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9" descr="_MG_2899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0"/>
          <a:stretch>
            <a:fillRect/>
          </a:stretch>
        </p:blipFill>
        <p:spPr bwMode="auto">
          <a:xfrm>
            <a:off x="4514850" y="3068638"/>
            <a:ext cx="2360613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22" descr="_MG_6246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9" r="3136"/>
          <a:stretch>
            <a:fillRect/>
          </a:stretch>
        </p:blipFill>
        <p:spPr bwMode="auto">
          <a:xfrm>
            <a:off x="6659563" y="3068638"/>
            <a:ext cx="248443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fik 27" descr="_MG_6087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0"/>
          <a:stretch>
            <a:fillRect/>
          </a:stretch>
        </p:blipFill>
        <p:spPr bwMode="auto">
          <a:xfrm>
            <a:off x="2411413" y="4662488"/>
            <a:ext cx="26289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971" b="23640"/>
          <a:stretch>
            <a:fillRect/>
          </a:stretch>
        </p:blipFill>
        <p:spPr bwMode="auto">
          <a:xfrm>
            <a:off x="4546600" y="4645025"/>
            <a:ext cx="27622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 descr="_MG_5830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0"/>
          <a:stretch>
            <a:fillRect/>
          </a:stretch>
        </p:blipFill>
        <p:spPr bwMode="auto">
          <a:xfrm>
            <a:off x="6670675" y="4645025"/>
            <a:ext cx="26543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6545237"/>
            <a:ext cx="2133600" cy="268139"/>
          </a:xfrm>
        </p:spPr>
        <p:txBody>
          <a:bodyPr/>
          <a:lstStyle/>
          <a:p>
            <a:fld id="{9D7AE9FB-BD6B-4D66-B948-52FE9F0E7DB9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30" name="Datumsplatzhalter 4"/>
          <p:cNvSpPr>
            <a:spLocks noGrp="1"/>
          </p:cNvSpPr>
          <p:nvPr>
            <p:ph type="dt" sz="half" idx="2"/>
          </p:nvPr>
        </p:nvSpPr>
        <p:spPr>
          <a:xfrm>
            <a:off x="457200" y="6545237"/>
            <a:ext cx="2133600" cy="268139"/>
          </a:xfrm>
        </p:spPr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3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627784" y="6549728"/>
            <a:ext cx="3888432" cy="257298"/>
          </a:xfrm>
        </p:spPr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42207975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77"/>
          <a:stretch/>
        </p:blipFill>
        <p:spPr>
          <a:xfrm>
            <a:off x="2038350" y="2514600"/>
            <a:ext cx="5013968" cy="36673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en-GB" smtClean="0"/>
              <a:pPr/>
              <a:t>3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192534" y="2628900"/>
            <a:ext cx="6705600" cy="3553042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42890" y="1785829"/>
            <a:ext cx="8701110" cy="3319571"/>
          </a:xfrm>
        </p:spPr>
        <p:txBody>
          <a:bodyPr/>
          <a:lstStyle/>
          <a:p>
            <a:r>
              <a:rPr lang="en-GB" dirty="0" smtClean="0"/>
              <a:t>Motivation</a:t>
            </a:r>
          </a:p>
          <a:p>
            <a:pPr lvl="1"/>
            <a:r>
              <a:rPr lang="en-GB" dirty="0" smtClean="0"/>
              <a:t>Renewables </a:t>
            </a:r>
            <a:r>
              <a:rPr lang="en-GB" dirty="0"/>
              <a:t>have fluctuating and dynamic </a:t>
            </a:r>
            <a:r>
              <a:rPr lang="en-GB" dirty="0" smtClean="0"/>
              <a:t>behaviour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storage needs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sz="2400" dirty="0" smtClean="0"/>
              <a:t>    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optimal mix of renewables in Morocco? </a:t>
            </a:r>
          </a:p>
          <a:p>
            <a:pPr marL="457200" lvl="1" indent="0">
              <a:buNone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@ the minimum required storage</a:t>
            </a:r>
            <a:endParaRPr lang="en-GB" dirty="0"/>
          </a:p>
        </p:txBody>
      </p:sp>
      <p:pic>
        <p:nvPicPr>
          <p:cNvPr id="21506" name="Picture 2" descr="http://cdn.vectorstock.com/i/composite/29,25/money-bag-with-dollar-sign-vector-1022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81462"/>
            <a:ext cx="628650" cy="661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239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CA" dirty="0"/>
              <a:t>Background</a:t>
            </a:r>
          </a:p>
          <a:p>
            <a:pPr>
              <a:spcBef>
                <a:spcPts val="1200"/>
              </a:spcBef>
            </a:pPr>
            <a:r>
              <a:rPr lang="en-CA" b="1" dirty="0"/>
              <a:t>Country Profile</a:t>
            </a:r>
          </a:p>
          <a:p>
            <a:pPr>
              <a:spcBef>
                <a:spcPts val="1200"/>
              </a:spcBef>
            </a:pPr>
            <a:r>
              <a:rPr lang="en-CA" dirty="0"/>
              <a:t>Methodology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Scenarios definition</a:t>
            </a:r>
          </a:p>
          <a:p>
            <a:pPr lvl="1">
              <a:spcBef>
                <a:spcPts val="1200"/>
              </a:spcBef>
            </a:pPr>
            <a:r>
              <a:rPr lang="en-CA" dirty="0" smtClean="0"/>
              <a:t>Optimal </a:t>
            </a:r>
            <a:r>
              <a:rPr lang="en-CA" dirty="0"/>
              <a:t>mix </a:t>
            </a:r>
            <a:r>
              <a:rPr lang="en-CA" dirty="0" smtClean="0"/>
              <a:t>analysis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Storage model</a:t>
            </a:r>
          </a:p>
          <a:p>
            <a:pPr>
              <a:spcBef>
                <a:spcPts val="1200"/>
              </a:spcBef>
            </a:pPr>
            <a:r>
              <a:rPr lang="en-CA" dirty="0" smtClean="0"/>
              <a:t>Optimal </a:t>
            </a:r>
            <a:r>
              <a:rPr lang="en-CA" dirty="0"/>
              <a:t>mix results</a:t>
            </a:r>
          </a:p>
          <a:p>
            <a:pPr>
              <a:spcBef>
                <a:spcPts val="1200"/>
              </a:spcBef>
            </a:pPr>
            <a:r>
              <a:rPr lang="en-CA" dirty="0"/>
              <a:t>Discussion</a:t>
            </a:r>
          </a:p>
          <a:p>
            <a:pPr>
              <a:spcBef>
                <a:spcPts val="1200"/>
              </a:spcBef>
            </a:pPr>
            <a:r>
              <a:rPr lang="en-US" dirty="0"/>
              <a:t>Conclusion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3829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Country Profile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/>
              <a:t>Morocco as a case study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Electricity demand growth rate 7-8 % per year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Technical supply </a:t>
            </a:r>
            <a:r>
              <a:rPr lang="en-GB" dirty="0"/>
              <a:t>potentials of renewables</a:t>
            </a:r>
          </a:p>
          <a:p>
            <a:pPr lvl="1">
              <a:spcBef>
                <a:spcPts val="600"/>
              </a:spcBef>
            </a:pPr>
            <a:endParaRPr lang="en-GB" dirty="0"/>
          </a:p>
          <a:p>
            <a:pPr lvl="1">
              <a:spcBef>
                <a:spcPts val="600"/>
              </a:spcBef>
            </a:pPr>
            <a:endParaRPr lang="en-GB" dirty="0"/>
          </a:p>
          <a:p>
            <a:pPr lvl="1">
              <a:spcBef>
                <a:spcPts val="600"/>
              </a:spcBef>
            </a:pPr>
            <a:endParaRPr lang="en-GB" dirty="0"/>
          </a:p>
          <a:p>
            <a:pPr lvl="1">
              <a:spcBef>
                <a:spcPts val="600"/>
              </a:spcBef>
            </a:pPr>
            <a:endParaRPr lang="en-GB" dirty="0"/>
          </a:p>
          <a:p>
            <a:pPr lvl="1">
              <a:spcBef>
                <a:spcPts val="600"/>
              </a:spcBef>
            </a:pPr>
            <a:endParaRPr lang="en-GB" dirty="0"/>
          </a:p>
          <a:p>
            <a:pPr lvl="1">
              <a:spcBef>
                <a:spcPts val="600"/>
              </a:spcBef>
            </a:pPr>
            <a:r>
              <a:rPr lang="en-GB" dirty="0"/>
              <a:t>Grid interconnection with Spain and </a:t>
            </a:r>
            <a:r>
              <a:rPr lang="en-GB" dirty="0" smtClean="0"/>
              <a:t>Algeria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Data </a:t>
            </a:r>
            <a:r>
              <a:rPr lang="en-GB" dirty="0" smtClean="0"/>
              <a:t>availability and accessibility</a:t>
            </a:r>
            <a:endParaRPr lang="en-GB" dirty="0"/>
          </a:p>
          <a:p>
            <a:pPr lvl="1">
              <a:spcBef>
                <a:spcPts val="600"/>
              </a:spcBef>
            </a:pPr>
            <a:r>
              <a:rPr lang="en-GB" dirty="0"/>
              <a:t>National Energy Strategy</a:t>
            </a:r>
            <a:endParaRPr lang="en-GB" sz="20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4351348"/>
              </p:ext>
            </p:extLst>
          </p:nvPr>
        </p:nvGraphicFramePr>
        <p:xfrm>
          <a:off x="1295398" y="2905125"/>
          <a:ext cx="403860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767"/>
                <a:gridCol w="1334835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4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CSP (</a:t>
                      </a:r>
                      <a:r>
                        <a:rPr lang="de-DE" sz="1400" b="0" kern="1200" dirty="0" err="1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TWh</a:t>
                      </a:r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0" kern="1200" dirty="0" err="1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Wind (</a:t>
                      </a:r>
                      <a:r>
                        <a:rPr lang="de-DE" sz="1400" b="0" kern="1200" dirty="0" err="1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TWh</a:t>
                      </a:r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0" kern="1200" dirty="0" err="1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noProof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Morocco</a:t>
                      </a:r>
                      <a:endParaRPr lang="en-GB" sz="1400" b="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20.151</a:t>
                      </a:r>
                      <a:endParaRPr lang="de-DE" sz="14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1.188</a:t>
                      </a:r>
                      <a:endParaRPr lang="de-DE" sz="14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endParaRPr lang="de-DE" sz="1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1.646</a:t>
                      </a:r>
                      <a:endParaRPr lang="de-DE" sz="14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226</a:t>
                      </a:r>
                      <a:endParaRPr lang="de-DE" sz="14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295398" y="4036368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Source: DLR, 2005</a:t>
            </a:r>
            <a:endParaRPr lang="de-DE" sz="9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2997" y="2057400"/>
            <a:ext cx="3594803" cy="351860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5638800" y="3200400"/>
            <a:ext cx="2971800" cy="5334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12"/>
          <p:cNvSpPr txBox="1">
            <a:spLocks/>
          </p:cNvSpPr>
          <p:nvPr/>
        </p:nvSpPr>
        <p:spPr>
          <a:xfrm>
            <a:off x="5715000" y="3200400"/>
            <a:ext cx="33528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39400"/>
              </a:buClr>
              <a:buFont typeface="Arial" pitchFamily="34" charset="0"/>
              <a:buChar char="»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39400"/>
              </a:buClr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39400"/>
              </a:buClr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39400"/>
              </a:buClr>
              <a:buFont typeface="Symbol" pitchFamily="18" charset="2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Tx/>
              <a:buFont typeface="Arial" pitchFamily="34" charset="0"/>
              <a:buNone/>
            </a:pPr>
            <a:r>
              <a:rPr lang="en-GB" sz="1400" smtClean="0"/>
              <a:t>33 millions inhabitants (2012)</a:t>
            </a:r>
          </a:p>
          <a:p>
            <a:pPr marL="0" lvl="1" indent="0">
              <a:buClrTx/>
              <a:buFont typeface="Arial" pitchFamily="34" charset="0"/>
              <a:buNone/>
            </a:pPr>
            <a:r>
              <a:rPr lang="en-GB" sz="1400" smtClean="0"/>
              <a:t>25 TWh electricity consumption (2010)</a:t>
            </a:r>
            <a:endParaRPr lang="de-DE" sz="1400" dirty="0"/>
          </a:p>
        </p:txBody>
      </p:sp>
    </p:spTree>
    <p:extLst>
      <p:ext uri="{BB962C8B-B14F-4D97-AF65-F5344CB8AC3E}">
        <p14:creationId xmlns="" xmlns:p14="http://schemas.microsoft.com/office/powerpoint/2010/main" val="386030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Country Profile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Electricity mix in Morocco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7906" y="6246168"/>
            <a:ext cx="624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Source: RCREEE </a:t>
            </a:r>
            <a:r>
              <a:rPr lang="en-GB" sz="1200" dirty="0">
                <a:solidFill>
                  <a:schemeClr val="accent1"/>
                </a:solidFill>
              </a:rPr>
              <a:t>Renewable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en-GB" sz="1200" dirty="0">
                <a:solidFill>
                  <a:schemeClr val="accent1"/>
                </a:solidFill>
              </a:rPr>
              <a:t>Energy</a:t>
            </a:r>
            <a:r>
              <a:rPr lang="de-DE" sz="1200" dirty="0">
                <a:solidFill>
                  <a:schemeClr val="accent1"/>
                </a:solidFill>
              </a:rPr>
              <a:t> Country Profile - </a:t>
            </a:r>
            <a:r>
              <a:rPr lang="en-GB" sz="1200" dirty="0">
                <a:solidFill>
                  <a:schemeClr val="accent1"/>
                </a:solidFill>
              </a:rPr>
              <a:t>Morocco</a:t>
            </a:r>
            <a:r>
              <a:rPr lang="de-DE" sz="1200" dirty="0">
                <a:solidFill>
                  <a:schemeClr val="accent1"/>
                </a:solidFill>
              </a:rPr>
              <a:t>, 2013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625748"/>
              </p:ext>
            </p:extLst>
          </p:nvPr>
        </p:nvGraphicFramePr>
        <p:xfrm>
          <a:off x="76200" y="5486400"/>
          <a:ext cx="4388734" cy="73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307672"/>
                <a:gridCol w="584279"/>
                <a:gridCol w="591783"/>
                <a:gridCol w="609600"/>
                <a:gridCol w="762000"/>
                <a:gridCol w="5334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de-DE" sz="1200" b="1" u="sng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de-DE" sz="1200" b="1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2"/>
                          </a:solidFill>
                        </a:rPr>
                        <a:t>Wind</a:t>
                      </a:r>
                      <a:endParaRPr lang="de-DE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2"/>
                          </a:solidFill>
                        </a:rPr>
                        <a:t>Solar</a:t>
                      </a:r>
                      <a:endParaRPr lang="de-DE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solidFill>
                            <a:schemeClr val="tx2"/>
                          </a:solidFill>
                        </a:rPr>
                        <a:t>Hydro</a:t>
                      </a:r>
                      <a:endParaRPr lang="de-DE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2"/>
                          </a:solidFill>
                        </a:rPr>
                        <a:t>Total RE</a:t>
                      </a:r>
                      <a:endParaRPr lang="de-DE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de-DE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chemeClr val="tx2"/>
                          </a:solidFill>
                        </a:rPr>
                        <a:t>Installed capacity MW</a:t>
                      </a:r>
                      <a:endParaRPr lang="en-GB" sz="12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2"/>
                          </a:solidFill>
                        </a:rPr>
                        <a:t>340</a:t>
                      </a:r>
                      <a:endParaRPr lang="de-DE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de-DE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2"/>
                          </a:solidFill>
                        </a:rPr>
                        <a:t>1745</a:t>
                      </a:r>
                      <a:endParaRPr lang="de-DE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2"/>
                          </a:solidFill>
                        </a:rPr>
                        <a:t>2120</a:t>
                      </a:r>
                      <a:endParaRPr lang="de-DE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2"/>
                          </a:solidFill>
                        </a:rPr>
                        <a:t>6723</a:t>
                      </a:r>
                      <a:endParaRPr lang="de-DE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3496823"/>
              </p:ext>
            </p:extLst>
          </p:nvPr>
        </p:nvGraphicFramePr>
        <p:xfrm>
          <a:off x="4572000" y="5486400"/>
          <a:ext cx="4449501" cy="73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350855"/>
                <a:gridCol w="556167"/>
                <a:gridCol w="556167"/>
                <a:gridCol w="635620"/>
                <a:gridCol w="715072"/>
                <a:gridCol w="635620"/>
              </a:tblGrid>
              <a:tr h="228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u="sng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de-DE" sz="1200" b="1" u="sng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Wind</a:t>
                      </a:r>
                      <a:endParaRPr lang="de-DE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Solar</a:t>
                      </a:r>
                      <a:endParaRPr lang="de-DE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Hydro</a:t>
                      </a:r>
                      <a:endParaRPr lang="de-DE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endParaRPr lang="de-DE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de-DE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Installed capacity MW</a:t>
                      </a:r>
                      <a:endParaRPr lang="en-GB" sz="12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de-DE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de-DE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de-DE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  <a:endParaRPr lang="de-DE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14500</a:t>
                      </a:r>
                      <a:endParaRPr lang="de-DE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98301076"/>
              </p:ext>
            </p:extLst>
          </p:nvPr>
        </p:nvGraphicFramePr>
        <p:xfrm>
          <a:off x="4267200" y="2209804"/>
          <a:ext cx="4800600" cy="342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35708220"/>
              </p:ext>
            </p:extLst>
          </p:nvPr>
        </p:nvGraphicFramePr>
        <p:xfrm>
          <a:off x="152400" y="2209800"/>
          <a:ext cx="4648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376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Country Profile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 in </a:t>
            </a:r>
            <a:r>
              <a:rPr lang="en-GB" dirty="0"/>
              <a:t>Morocco</a:t>
            </a:r>
            <a:endParaRPr lang="de-DE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  <p:pic>
        <p:nvPicPr>
          <p:cNvPr id="7" name="Picture 2" descr="load curve 2010.png"/>
          <p:cNvPicPr>
            <a:picLocks noChangeAspect="1" noChangeArrowheads="1"/>
          </p:cNvPicPr>
          <p:nvPr/>
        </p:nvPicPr>
        <p:blipFill rotWithShape="1">
          <a:blip r:embed="rId2" cstate="print"/>
          <a:srcRect l="5787" b="6641"/>
          <a:stretch/>
        </p:blipFill>
        <p:spPr bwMode="auto">
          <a:xfrm>
            <a:off x="466725" y="2186131"/>
            <a:ext cx="3876675" cy="2881169"/>
          </a:xfrm>
          <a:prstGeom prst="rect">
            <a:avLst/>
          </a:prstGeom>
          <a:noFill/>
        </p:spPr>
      </p:pic>
      <p:pic>
        <p:nvPicPr>
          <p:cNvPr id="8" name="Picture 2" descr="load curve 2010.png"/>
          <p:cNvPicPr>
            <a:picLocks noChangeAspect="1" noChangeArrowheads="1"/>
          </p:cNvPicPr>
          <p:nvPr/>
        </p:nvPicPr>
        <p:blipFill rotWithShape="1">
          <a:blip r:embed="rId3" cstate="print"/>
          <a:srcRect l="5719" b="6362"/>
          <a:stretch/>
        </p:blipFill>
        <p:spPr bwMode="auto">
          <a:xfrm>
            <a:off x="4733924" y="2209800"/>
            <a:ext cx="3925661" cy="2924175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3803551"/>
              </p:ext>
            </p:extLst>
          </p:nvPr>
        </p:nvGraphicFramePr>
        <p:xfrm>
          <a:off x="457200" y="5455920"/>
          <a:ext cx="4114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Morocco Load curve for 365 days in 2010</a:t>
                      </a:r>
                    </a:p>
                    <a:p>
                      <a:pPr algn="ctr"/>
                      <a:r>
                        <a:rPr lang="en-US" dirty="0" smtClean="0"/>
                        <a:t>(hourly resolution)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9801196"/>
              </p:ext>
            </p:extLst>
          </p:nvPr>
        </p:nvGraphicFramePr>
        <p:xfrm>
          <a:off x="4592410" y="5455920"/>
          <a:ext cx="409439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390"/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Morocco Load curve for the</a:t>
                      </a:r>
                      <a:r>
                        <a:rPr lang="en-US" baseline="0" dirty="0" smtClean="0"/>
                        <a:t> first week </a:t>
                      </a:r>
                      <a:r>
                        <a:rPr lang="en-US" dirty="0" smtClean="0"/>
                        <a:t>in 2010 (hourly resolution)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feld 1"/>
          <p:cNvSpPr txBox="1"/>
          <p:nvPr/>
        </p:nvSpPr>
        <p:spPr>
          <a:xfrm>
            <a:off x="4429124" y="3056161"/>
            <a:ext cx="304800" cy="1393373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chemeClr val="tx2"/>
                </a:solidFill>
              </a:rPr>
              <a:t>Load</a:t>
            </a:r>
            <a:r>
              <a:rPr lang="de-DE" b="1" dirty="0" smtClean="0">
                <a:solidFill>
                  <a:schemeClr val="tx2"/>
                </a:solidFill>
              </a:rPr>
              <a:t> [MW</a:t>
            </a:r>
            <a:r>
              <a:rPr lang="de-DE" b="1" dirty="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12" name="Textfeld 1"/>
          <p:cNvSpPr txBox="1"/>
          <p:nvPr/>
        </p:nvSpPr>
        <p:spPr>
          <a:xfrm>
            <a:off x="161925" y="3056160"/>
            <a:ext cx="304800" cy="1393373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chemeClr val="tx2"/>
                </a:solidFill>
              </a:rPr>
              <a:t>Load</a:t>
            </a:r>
            <a:r>
              <a:rPr lang="de-DE" b="1" dirty="0" smtClean="0">
                <a:solidFill>
                  <a:schemeClr val="tx2"/>
                </a:solidFill>
              </a:rPr>
              <a:t> [MW</a:t>
            </a:r>
            <a:r>
              <a:rPr lang="de-DE" b="1" dirty="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14" name="Textfeld 2"/>
          <p:cNvSpPr txBox="1"/>
          <p:nvPr/>
        </p:nvSpPr>
        <p:spPr>
          <a:xfrm>
            <a:off x="6197174" y="5154575"/>
            <a:ext cx="1194226" cy="227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 smtClean="0">
                <a:solidFill>
                  <a:schemeClr val="tx2"/>
                </a:solidFill>
              </a:rPr>
              <a:t>Year‘s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hours</a:t>
            </a:r>
            <a:r>
              <a:rPr lang="de-DE" b="1" dirty="0" smtClean="0">
                <a:solidFill>
                  <a:schemeClr val="tx2"/>
                </a:solidFill>
              </a:rPr>
              <a:t>  [h</a:t>
            </a:r>
            <a:r>
              <a:rPr lang="de-DE" sz="1100" b="1" dirty="0" smtClean="0">
                <a:solidFill>
                  <a:schemeClr val="tx2"/>
                </a:solidFill>
              </a:rPr>
              <a:t>]</a:t>
            </a:r>
            <a:endParaRPr lang="de-DE" sz="1100" b="1" dirty="0">
              <a:solidFill>
                <a:schemeClr val="tx2"/>
              </a:solidFill>
            </a:endParaRPr>
          </a:p>
        </p:txBody>
      </p:sp>
      <p:sp>
        <p:nvSpPr>
          <p:cNvPr id="15" name="Textfeld 2"/>
          <p:cNvSpPr txBox="1"/>
          <p:nvPr/>
        </p:nvSpPr>
        <p:spPr>
          <a:xfrm>
            <a:off x="1807949" y="5154575"/>
            <a:ext cx="1194226" cy="227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 smtClean="0">
                <a:solidFill>
                  <a:schemeClr val="tx2"/>
                </a:solidFill>
              </a:rPr>
              <a:t>Year‘s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hours</a:t>
            </a:r>
            <a:r>
              <a:rPr lang="de-DE" b="1" dirty="0" smtClean="0">
                <a:solidFill>
                  <a:schemeClr val="tx2"/>
                </a:solidFill>
              </a:rPr>
              <a:t>  [h</a:t>
            </a:r>
            <a:r>
              <a:rPr lang="de-DE" sz="1100" b="1" dirty="0" smtClean="0">
                <a:solidFill>
                  <a:schemeClr val="tx2"/>
                </a:solidFill>
              </a:rPr>
              <a:t>]</a:t>
            </a:r>
            <a:endParaRPr lang="de-DE" sz="1100" b="1" dirty="0">
              <a:solidFill>
                <a:schemeClr val="tx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81000" y="6246168"/>
            <a:ext cx="624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Source: The National </a:t>
            </a:r>
            <a:r>
              <a:rPr lang="en-GB" sz="1200" dirty="0">
                <a:solidFill>
                  <a:schemeClr val="accent1"/>
                </a:solidFill>
              </a:rPr>
              <a:t>Electricity</a:t>
            </a:r>
            <a:r>
              <a:rPr lang="de-DE" sz="1200" dirty="0">
                <a:solidFill>
                  <a:schemeClr val="accent1"/>
                </a:solidFill>
              </a:rPr>
              <a:t> Company </a:t>
            </a:r>
            <a:r>
              <a:rPr lang="en-GB" sz="1200" dirty="0">
                <a:solidFill>
                  <a:schemeClr val="accent1"/>
                </a:solidFill>
              </a:rPr>
              <a:t>of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en-GB" sz="1200" dirty="0">
                <a:solidFill>
                  <a:schemeClr val="accent1"/>
                </a:solidFill>
              </a:rPr>
              <a:t>Morocco</a:t>
            </a:r>
            <a:r>
              <a:rPr lang="de-DE" sz="1200" dirty="0">
                <a:solidFill>
                  <a:schemeClr val="accent1"/>
                </a:solidFill>
              </a:rPr>
              <a:t> ONEE, 2012</a:t>
            </a:r>
          </a:p>
        </p:txBody>
      </p:sp>
    </p:spTree>
    <p:extLst>
      <p:ext uri="{BB962C8B-B14F-4D97-AF65-F5344CB8AC3E}">
        <p14:creationId xmlns="" xmlns:p14="http://schemas.microsoft.com/office/powerpoint/2010/main" val="5251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Country Profile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Load curve</a:t>
            </a:r>
          </a:p>
          <a:p>
            <a:pPr lvl="1">
              <a:defRPr/>
            </a:pPr>
            <a:r>
              <a:rPr lang="en-GB" dirty="0"/>
              <a:t>Two peak periods per day</a:t>
            </a:r>
          </a:p>
          <a:p>
            <a:pPr lvl="1">
              <a:buNone/>
            </a:pPr>
            <a:endParaRPr lang="en-GB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  <p:graphicFrame>
        <p:nvGraphicFramePr>
          <p:cNvPr id="7" name="Chart 13"/>
          <p:cNvGraphicFramePr/>
          <p:nvPr>
            <p:extLst>
              <p:ext uri="{D42A27DB-BD31-4B8C-83A1-F6EECF244321}">
                <p14:modId xmlns="" xmlns:p14="http://schemas.microsoft.com/office/powerpoint/2010/main" val="953982130"/>
              </p:ext>
            </p:extLst>
          </p:nvPr>
        </p:nvGraphicFramePr>
        <p:xfrm>
          <a:off x="838200" y="2514600"/>
          <a:ext cx="7776680" cy="310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1"/>
          <p:cNvSpPr txBox="1"/>
          <p:nvPr/>
        </p:nvSpPr>
        <p:spPr>
          <a:xfrm>
            <a:off x="533400" y="3200400"/>
            <a:ext cx="304800" cy="1393373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Load</a:t>
            </a:r>
            <a:r>
              <a:rPr lang="de-DE" b="1" dirty="0" smtClean="0">
                <a:solidFill>
                  <a:schemeClr val="tx2"/>
                </a:solidFill>
              </a:rPr>
              <a:t> [MW</a:t>
            </a:r>
            <a:r>
              <a:rPr lang="de-DE" b="1" dirty="0">
                <a:solidFill>
                  <a:schemeClr val="tx2"/>
                </a:solidFill>
              </a:rPr>
              <a:t>]</a:t>
            </a:r>
          </a:p>
        </p:txBody>
      </p:sp>
      <p:graphicFrame>
        <p:nvGraphicFramePr>
          <p:cNvPr id="9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311019"/>
              </p:ext>
            </p:extLst>
          </p:nvPr>
        </p:nvGraphicFramePr>
        <p:xfrm>
          <a:off x="2895600" y="5737671"/>
          <a:ext cx="3962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averaged daily</a:t>
                      </a:r>
                      <a:r>
                        <a:rPr lang="en-US" baseline="0" dirty="0" smtClean="0"/>
                        <a:t> load </a:t>
                      </a:r>
                      <a:r>
                        <a:rPr lang="en-US" dirty="0" smtClean="0"/>
                        <a:t>in 2010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feld 2"/>
          <p:cNvSpPr txBox="1"/>
          <p:nvPr/>
        </p:nvSpPr>
        <p:spPr>
          <a:xfrm>
            <a:off x="4495800" y="5486400"/>
            <a:ext cx="999160" cy="227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chemeClr val="tx2"/>
                </a:solidFill>
              </a:rPr>
              <a:t>Day [Hours]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81000" y="6246168"/>
            <a:ext cx="624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Source: The National </a:t>
            </a:r>
            <a:r>
              <a:rPr lang="en-GB" sz="1200" dirty="0">
                <a:solidFill>
                  <a:schemeClr val="accent1"/>
                </a:solidFill>
              </a:rPr>
              <a:t>Electricity</a:t>
            </a:r>
            <a:r>
              <a:rPr lang="de-DE" sz="1200" dirty="0">
                <a:solidFill>
                  <a:schemeClr val="accent1"/>
                </a:solidFill>
              </a:rPr>
              <a:t> Company </a:t>
            </a:r>
            <a:r>
              <a:rPr lang="en-GB" sz="1200" dirty="0">
                <a:solidFill>
                  <a:schemeClr val="accent1"/>
                </a:solidFill>
              </a:rPr>
              <a:t>of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en-GB" sz="1200" dirty="0">
                <a:solidFill>
                  <a:schemeClr val="accent1"/>
                </a:solidFill>
              </a:rPr>
              <a:t>Morocco</a:t>
            </a:r>
            <a:r>
              <a:rPr lang="de-DE" sz="1200" dirty="0">
                <a:solidFill>
                  <a:schemeClr val="accent1"/>
                </a:solidFill>
              </a:rPr>
              <a:t> ONEE, 2012</a:t>
            </a:r>
          </a:p>
        </p:txBody>
      </p:sp>
    </p:spTree>
    <p:extLst>
      <p:ext uri="{BB962C8B-B14F-4D97-AF65-F5344CB8AC3E}">
        <p14:creationId xmlns="" xmlns:p14="http://schemas.microsoft.com/office/powerpoint/2010/main" val="1296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CA" dirty="0"/>
              <a:t>Background</a:t>
            </a:r>
          </a:p>
          <a:p>
            <a:pPr>
              <a:spcBef>
                <a:spcPts val="1200"/>
              </a:spcBef>
            </a:pPr>
            <a:r>
              <a:rPr lang="en-CA" dirty="0"/>
              <a:t>Country Profile</a:t>
            </a:r>
          </a:p>
          <a:p>
            <a:pPr>
              <a:spcBef>
                <a:spcPts val="1200"/>
              </a:spcBef>
            </a:pPr>
            <a:r>
              <a:rPr lang="en-CA" b="1" dirty="0"/>
              <a:t>Methodology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Scenarios definition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Optimal mix analysis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Storage model</a:t>
            </a:r>
          </a:p>
          <a:p>
            <a:pPr>
              <a:spcBef>
                <a:spcPts val="1200"/>
              </a:spcBef>
            </a:pPr>
            <a:r>
              <a:rPr lang="en-CA" dirty="0" smtClean="0"/>
              <a:t>Optimal </a:t>
            </a:r>
            <a:r>
              <a:rPr lang="en-CA" dirty="0"/>
              <a:t>mix results</a:t>
            </a:r>
          </a:p>
          <a:p>
            <a:pPr>
              <a:spcBef>
                <a:spcPts val="1200"/>
              </a:spcBef>
            </a:pPr>
            <a:r>
              <a:rPr lang="en-CA" dirty="0"/>
              <a:t>Discussion</a:t>
            </a:r>
          </a:p>
          <a:p>
            <a:pPr>
              <a:spcBef>
                <a:spcPts val="1200"/>
              </a:spcBef>
            </a:pPr>
            <a:r>
              <a:rPr lang="en-US" dirty="0"/>
              <a:t>Conclusion</a:t>
            </a:r>
          </a:p>
          <a:p>
            <a:pPr>
              <a:spcBef>
                <a:spcPts val="120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AE9FB-BD6B-4D66-B948-52FE9F0E7DB9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29.10.2013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Alhamwi et al. - 3rd European Energy Conference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190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4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_ne_v5_0">
  <a:themeElements>
    <a:clrScheme name="NextEnergy">
      <a:dk1>
        <a:srgbClr val="43484D"/>
      </a:dk1>
      <a:lt1>
        <a:srgbClr val="F39400"/>
      </a:lt1>
      <a:dk2>
        <a:srgbClr val="004178"/>
      </a:dk2>
      <a:lt2>
        <a:srgbClr val="C7CDD1"/>
      </a:lt2>
      <a:accent1>
        <a:srgbClr val="004178"/>
      </a:accent1>
      <a:accent2>
        <a:srgbClr val="0063A7"/>
      </a:accent2>
      <a:accent3>
        <a:srgbClr val="F39400"/>
      </a:accent3>
      <a:accent4>
        <a:srgbClr val="6F787D"/>
      </a:accent4>
      <a:accent5>
        <a:srgbClr val="C7CDD1"/>
      </a:accent5>
      <a:accent6>
        <a:srgbClr val="9CA3A8"/>
      </a:accent6>
      <a:hlink>
        <a:srgbClr val="0063A7"/>
      </a:hlink>
      <a:folHlink>
        <a:srgbClr val="F394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12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ext Energy Content">
  <a:themeElements>
    <a:clrScheme name="NextEnergy">
      <a:dk1>
        <a:srgbClr val="43484D"/>
      </a:dk1>
      <a:lt1>
        <a:srgbClr val="FFFFFF"/>
      </a:lt1>
      <a:dk2>
        <a:srgbClr val="004178"/>
      </a:dk2>
      <a:lt2>
        <a:srgbClr val="C7CDD1"/>
      </a:lt2>
      <a:accent1>
        <a:srgbClr val="004178"/>
      </a:accent1>
      <a:accent2>
        <a:srgbClr val="0063A7"/>
      </a:accent2>
      <a:accent3>
        <a:srgbClr val="F39400"/>
      </a:accent3>
      <a:accent4>
        <a:srgbClr val="6F787D"/>
      </a:accent4>
      <a:accent5>
        <a:srgbClr val="C7CDD1"/>
      </a:accent5>
      <a:accent6>
        <a:srgbClr val="9CA3A8"/>
      </a:accent6>
      <a:hlink>
        <a:srgbClr val="0063A7"/>
      </a:hlink>
      <a:folHlink>
        <a:srgbClr val="F394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master_ne_v5_0</Template>
  <TotalTime>0</TotalTime>
  <Words>1325</Words>
  <Application>Microsoft Office PowerPoint</Application>
  <PresentationFormat>On-screen Show (4:3)</PresentationFormat>
  <Paragraphs>379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master_ne_v5_0</vt:lpstr>
      <vt:lpstr>Next Energy Content</vt:lpstr>
      <vt:lpstr>Formel</vt:lpstr>
      <vt:lpstr>Equation</vt:lpstr>
      <vt:lpstr>Optimal Mix of Renewable Power Generation in the MENA Region as Basis for an Efficient Electricity Supply to Europe</vt:lpstr>
      <vt:lpstr>Background</vt:lpstr>
      <vt:lpstr>Background</vt:lpstr>
      <vt:lpstr>Outline</vt:lpstr>
      <vt:lpstr>Country Profile</vt:lpstr>
      <vt:lpstr>Country Profile</vt:lpstr>
      <vt:lpstr>Country Profile</vt:lpstr>
      <vt:lpstr>Country Profile</vt:lpstr>
      <vt:lpstr>Outline</vt:lpstr>
      <vt:lpstr>Methodology</vt:lpstr>
      <vt:lpstr>Methodology</vt:lpstr>
      <vt:lpstr>Methodology</vt:lpstr>
      <vt:lpstr>Methodology</vt:lpstr>
      <vt:lpstr>Methodology</vt:lpstr>
      <vt:lpstr>Outline</vt:lpstr>
      <vt:lpstr>Results and Findings</vt:lpstr>
      <vt:lpstr>Results and Findings</vt:lpstr>
      <vt:lpstr>Results and Findings</vt:lpstr>
      <vt:lpstr>Outline</vt:lpstr>
      <vt:lpstr>Discussion</vt:lpstr>
      <vt:lpstr>Discussion</vt:lpstr>
      <vt:lpstr>Outline</vt:lpstr>
      <vt:lpstr>Conclusion</vt:lpstr>
      <vt:lpstr>NEXT ENERGY – Energy Research for the Future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2011-12-22T12:38:48Z</dcterms:created>
  <dcterms:modified xsi:type="dcterms:W3CDTF">2013-10-26T21:19:21Z</dcterms:modified>
</cp:coreProperties>
</file>